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0"/>
  </p:notesMasterIdLst>
  <p:sldIdLst>
    <p:sldId id="256" r:id="rId2"/>
    <p:sldId id="323" r:id="rId3"/>
    <p:sldId id="257" r:id="rId4"/>
    <p:sldId id="407" r:id="rId5"/>
    <p:sldId id="275" r:id="rId6"/>
    <p:sldId id="273" r:id="rId7"/>
    <p:sldId id="367" r:id="rId8"/>
    <p:sldId id="408" r:id="rId9"/>
    <p:sldId id="409" r:id="rId10"/>
    <p:sldId id="324" r:id="rId11"/>
    <p:sldId id="325" r:id="rId12"/>
    <p:sldId id="326" r:id="rId13"/>
    <p:sldId id="368" r:id="rId14"/>
    <p:sldId id="327" r:id="rId15"/>
    <p:sldId id="328" r:id="rId16"/>
    <p:sldId id="369" r:id="rId17"/>
    <p:sldId id="329" r:id="rId18"/>
    <p:sldId id="370" r:id="rId19"/>
    <p:sldId id="371" r:id="rId20"/>
    <p:sldId id="372" r:id="rId21"/>
    <p:sldId id="279" r:id="rId22"/>
    <p:sldId id="281" r:id="rId23"/>
    <p:sldId id="373" r:id="rId24"/>
    <p:sldId id="330" r:id="rId25"/>
    <p:sldId id="374" r:id="rId26"/>
    <p:sldId id="375" r:id="rId27"/>
    <p:sldId id="376" r:id="rId28"/>
    <p:sldId id="293" r:id="rId29"/>
    <p:sldId id="348" r:id="rId30"/>
    <p:sldId id="349" r:id="rId31"/>
    <p:sldId id="377" r:id="rId32"/>
    <p:sldId id="378" r:id="rId33"/>
    <p:sldId id="379" r:id="rId34"/>
    <p:sldId id="380" r:id="rId35"/>
    <p:sldId id="381" r:id="rId36"/>
    <p:sldId id="350" r:id="rId37"/>
    <p:sldId id="382" r:id="rId38"/>
    <p:sldId id="383" r:id="rId39"/>
    <p:sldId id="384" r:id="rId40"/>
    <p:sldId id="385" r:id="rId41"/>
    <p:sldId id="386" r:id="rId42"/>
    <p:sldId id="387" r:id="rId43"/>
    <p:sldId id="388" r:id="rId44"/>
    <p:sldId id="389" r:id="rId45"/>
    <p:sldId id="307" r:id="rId46"/>
    <p:sldId id="390" r:id="rId47"/>
    <p:sldId id="362" r:id="rId48"/>
    <p:sldId id="270" r:id="rId49"/>
  </p:sldIdLst>
  <p:sldSz cx="9144000" cy="5143500" type="screen16x9"/>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2">
          <p15:clr>
            <a:srgbClr val="A4A3A4"/>
          </p15:clr>
        </p15:guide>
        <p15:guide id="2" pos="2899">
          <p15:clr>
            <a:srgbClr val="A4A3A4"/>
          </p15:clr>
        </p15:guide>
        <p15:guide id="3" pos="180">
          <p15:clr>
            <a:srgbClr val="A4A3A4"/>
          </p15:clr>
        </p15:guide>
        <p15:guide id="4" pos="56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D8B8E"/>
    <a:srgbClr val="FFF7F7"/>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5EA6A2-9A2A-4975-B1A1-FACB26BEB383}" v="14" dt="2023-02-22T07:51:12.71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p:cViewPr varScale="1">
        <p:scale>
          <a:sx n="162" d="100"/>
          <a:sy n="162" d="100"/>
        </p:scale>
        <p:origin x="354" y="114"/>
      </p:cViewPr>
      <p:guideLst>
        <p:guide orient="horz" pos="1612"/>
        <p:guide pos="2899"/>
        <p:guide pos="180"/>
        <p:guide pos="5642"/>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liwen" userId="a7fedb32408c08d6" providerId="LiveId" clId="{825EA6A2-9A2A-4975-B1A1-FACB26BEB383}"/>
    <pc:docChg chg="modSld">
      <pc:chgData name="zhang liwen" userId="a7fedb32408c08d6" providerId="LiveId" clId="{825EA6A2-9A2A-4975-B1A1-FACB26BEB383}" dt="2023-02-22T07:51:12.713" v="41"/>
      <pc:docMkLst>
        <pc:docMk/>
      </pc:docMkLst>
      <pc:sldChg chg="modSp mod">
        <pc:chgData name="zhang liwen" userId="a7fedb32408c08d6" providerId="LiveId" clId="{825EA6A2-9A2A-4975-B1A1-FACB26BEB383}" dt="2023-02-22T07:51:12.713" v="41"/>
        <pc:sldMkLst>
          <pc:docMk/>
          <pc:sldMk cId="0" sldId="256"/>
        </pc:sldMkLst>
        <pc:spChg chg="mod">
          <ac:chgData name="zhang liwen" userId="a7fedb32408c08d6" providerId="LiveId" clId="{825EA6A2-9A2A-4975-B1A1-FACB26BEB383}" dt="2023-02-22T07:51:12.713" v="41"/>
          <ac:spMkLst>
            <pc:docMk/>
            <pc:sldMk cId="0" sldId="256"/>
            <ac:spMk id="12" creationId="{00000000-0000-0000-0000-000000000000}"/>
          </ac:spMkLst>
        </pc:spChg>
        <pc:spChg chg="mod">
          <ac:chgData name="zhang liwen" userId="a7fedb32408c08d6" providerId="LiveId" clId="{825EA6A2-9A2A-4975-B1A1-FACB26BEB383}" dt="2023-02-22T07:51:08.422" v="28" actId="20577"/>
          <ac:spMkLst>
            <pc:docMk/>
            <pc:sldMk cId="0" sldId="256"/>
            <ac:spMk id="1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ECD638C-E859-4D06-B891-DFEBF0CE0C8C}"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zh-CN" altLang="en-US"/>
        </a:p>
      </dgm:t>
    </dgm:pt>
    <dgm:pt modelId="{A850A90C-19A2-48CF-9E8B-1A8E15AF9CE5}">
      <dgm:prSet phldrT="[文本]"/>
      <dgm:spPr/>
      <dgm:t>
        <a:bodyPr/>
        <a:lstStyle/>
        <a:p>
          <a:r>
            <a:rPr lang="zh-CN" altLang="en-US" dirty="0"/>
            <a:t>设备寿命的概念</a:t>
          </a:r>
        </a:p>
      </dgm:t>
    </dgm:pt>
    <dgm:pt modelId="{45ADDE19-073C-4E43-8272-B0A709BE7676}" type="parTrans" cxnId="{2FA1D5C8-7982-4809-B8FD-1424868DC698}">
      <dgm:prSet/>
      <dgm:spPr/>
      <dgm:t>
        <a:bodyPr/>
        <a:lstStyle/>
        <a:p>
          <a:endParaRPr lang="zh-CN" altLang="en-US"/>
        </a:p>
      </dgm:t>
    </dgm:pt>
    <dgm:pt modelId="{B1E17A12-9516-4330-9E9C-6533CFD983C2}" type="sibTrans" cxnId="{2FA1D5C8-7982-4809-B8FD-1424868DC698}">
      <dgm:prSet/>
      <dgm:spPr/>
      <dgm:t>
        <a:bodyPr/>
        <a:lstStyle/>
        <a:p>
          <a:endParaRPr lang="zh-CN" altLang="en-US"/>
        </a:p>
      </dgm:t>
    </dgm:pt>
    <dgm:pt modelId="{137EADCE-862C-409B-9B7D-5E2B307C0FC8}">
      <dgm:prSet phldrT="[文本]"/>
      <dgm:spPr/>
      <dgm:t>
        <a:bodyPr/>
        <a:lstStyle/>
        <a:p>
          <a:r>
            <a:rPr lang="zh-CN" altLang="en-US" dirty="0"/>
            <a:t>设备经济寿命的估算</a:t>
          </a:r>
        </a:p>
      </dgm:t>
    </dgm:pt>
    <dgm:pt modelId="{8BBA4A0F-4778-4462-9967-7EC8B6844AB8}" type="parTrans" cxnId="{09F79D2D-4685-4EA3-83EC-00697917082F}">
      <dgm:prSet/>
      <dgm:spPr/>
      <dgm:t>
        <a:bodyPr/>
        <a:lstStyle/>
        <a:p>
          <a:endParaRPr lang="zh-CN" altLang="en-US"/>
        </a:p>
      </dgm:t>
    </dgm:pt>
    <dgm:pt modelId="{573F2273-D247-4271-9255-B713775E13ED}" type="sibTrans" cxnId="{09F79D2D-4685-4EA3-83EC-00697917082F}">
      <dgm:prSet/>
      <dgm:spPr/>
      <dgm:t>
        <a:bodyPr/>
        <a:lstStyle/>
        <a:p>
          <a:endParaRPr lang="zh-CN" altLang="en-US"/>
        </a:p>
      </dgm:t>
    </dgm:pt>
    <dgm:pt modelId="{EC25B2C4-589D-4325-964F-3D3A9AF11AC0}">
      <dgm:prSet phldrT="[文本]"/>
      <dgm:spPr/>
      <dgm:t>
        <a:bodyPr/>
        <a:lstStyle/>
        <a:p>
          <a:r>
            <a:rPr lang="zh-CN" altLang="en-US" dirty="0"/>
            <a:t>设备更新时机的确定</a:t>
          </a:r>
        </a:p>
      </dgm:t>
    </dgm:pt>
    <dgm:pt modelId="{AF6D81E3-AFEB-47E3-BDCD-5E07390D99E5}" type="parTrans" cxnId="{95E2FDEE-7C74-4043-A618-0A849F09FA82}">
      <dgm:prSet/>
      <dgm:spPr/>
      <dgm:t>
        <a:bodyPr/>
        <a:lstStyle/>
        <a:p>
          <a:endParaRPr lang="zh-CN" altLang="en-US"/>
        </a:p>
      </dgm:t>
    </dgm:pt>
    <dgm:pt modelId="{76ADB36A-28DA-442E-AAD0-F46BA4E15263}" type="sibTrans" cxnId="{95E2FDEE-7C74-4043-A618-0A849F09FA82}">
      <dgm:prSet/>
      <dgm:spPr/>
      <dgm:t>
        <a:bodyPr/>
        <a:lstStyle/>
        <a:p>
          <a:endParaRPr lang="zh-CN" altLang="en-US"/>
        </a:p>
      </dgm:t>
    </dgm:pt>
    <dgm:pt modelId="{8455E374-3CA4-4F13-B884-F70B5BA07359}" type="pres">
      <dgm:prSet presAssocID="{1ECD638C-E859-4D06-B891-DFEBF0CE0C8C}" presName="linear" presStyleCnt="0">
        <dgm:presLayoutVars>
          <dgm:dir/>
          <dgm:animLvl val="lvl"/>
          <dgm:resizeHandles val="exact"/>
        </dgm:presLayoutVars>
      </dgm:prSet>
      <dgm:spPr/>
    </dgm:pt>
    <dgm:pt modelId="{32B72EDF-0705-421B-B8AF-A89CA908DD86}" type="pres">
      <dgm:prSet presAssocID="{A850A90C-19A2-48CF-9E8B-1A8E15AF9CE5}" presName="parentLin" presStyleCnt="0"/>
      <dgm:spPr/>
    </dgm:pt>
    <dgm:pt modelId="{9D1F9CD8-797E-450C-9426-1900C9EE5F63}" type="pres">
      <dgm:prSet presAssocID="{A850A90C-19A2-48CF-9E8B-1A8E15AF9CE5}" presName="parentLeftMargin" presStyleLbl="node1" presStyleIdx="0" presStyleCnt="3"/>
      <dgm:spPr/>
    </dgm:pt>
    <dgm:pt modelId="{4594BB86-80C7-4948-BD3D-7D3528A2CFBA}" type="pres">
      <dgm:prSet presAssocID="{A850A90C-19A2-48CF-9E8B-1A8E15AF9CE5}" presName="parentText" presStyleLbl="node1" presStyleIdx="0" presStyleCnt="3">
        <dgm:presLayoutVars>
          <dgm:chMax val="0"/>
          <dgm:bulletEnabled val="1"/>
        </dgm:presLayoutVars>
      </dgm:prSet>
      <dgm:spPr/>
    </dgm:pt>
    <dgm:pt modelId="{A4839A85-51CF-48CB-B9DA-3C9E50308819}" type="pres">
      <dgm:prSet presAssocID="{A850A90C-19A2-48CF-9E8B-1A8E15AF9CE5}" presName="negativeSpace" presStyleCnt="0"/>
      <dgm:spPr/>
    </dgm:pt>
    <dgm:pt modelId="{4C9160C2-DE3E-4CB5-AB92-7C0C78BEA22D}" type="pres">
      <dgm:prSet presAssocID="{A850A90C-19A2-48CF-9E8B-1A8E15AF9CE5}" presName="childText" presStyleLbl="conFgAcc1" presStyleIdx="0" presStyleCnt="3">
        <dgm:presLayoutVars>
          <dgm:bulletEnabled val="1"/>
        </dgm:presLayoutVars>
      </dgm:prSet>
      <dgm:spPr/>
    </dgm:pt>
    <dgm:pt modelId="{D7CE269E-FD5A-4457-A30D-E44F841D5F54}" type="pres">
      <dgm:prSet presAssocID="{B1E17A12-9516-4330-9E9C-6533CFD983C2}" presName="spaceBetweenRectangles" presStyleCnt="0"/>
      <dgm:spPr/>
    </dgm:pt>
    <dgm:pt modelId="{028BE2F5-05A3-49FF-8D06-F5D92625CD22}" type="pres">
      <dgm:prSet presAssocID="{137EADCE-862C-409B-9B7D-5E2B307C0FC8}" presName="parentLin" presStyleCnt="0"/>
      <dgm:spPr/>
    </dgm:pt>
    <dgm:pt modelId="{8839E590-3D8C-4362-AA31-5D417CBB7B38}" type="pres">
      <dgm:prSet presAssocID="{137EADCE-862C-409B-9B7D-5E2B307C0FC8}" presName="parentLeftMargin" presStyleLbl="node1" presStyleIdx="0" presStyleCnt="3"/>
      <dgm:spPr/>
    </dgm:pt>
    <dgm:pt modelId="{22BAAAE8-0FB3-4874-90F0-C2D88BA66C77}" type="pres">
      <dgm:prSet presAssocID="{137EADCE-862C-409B-9B7D-5E2B307C0FC8}" presName="parentText" presStyleLbl="node1" presStyleIdx="1" presStyleCnt="3">
        <dgm:presLayoutVars>
          <dgm:chMax val="0"/>
          <dgm:bulletEnabled val="1"/>
        </dgm:presLayoutVars>
      </dgm:prSet>
      <dgm:spPr/>
    </dgm:pt>
    <dgm:pt modelId="{AAF21BDF-D6FD-41FD-8044-70B6AEB0568E}" type="pres">
      <dgm:prSet presAssocID="{137EADCE-862C-409B-9B7D-5E2B307C0FC8}" presName="negativeSpace" presStyleCnt="0"/>
      <dgm:spPr/>
    </dgm:pt>
    <dgm:pt modelId="{FC98B3A7-6EF1-450C-B75B-B466208A2129}" type="pres">
      <dgm:prSet presAssocID="{137EADCE-862C-409B-9B7D-5E2B307C0FC8}" presName="childText" presStyleLbl="conFgAcc1" presStyleIdx="1" presStyleCnt="3">
        <dgm:presLayoutVars>
          <dgm:bulletEnabled val="1"/>
        </dgm:presLayoutVars>
      </dgm:prSet>
      <dgm:spPr/>
    </dgm:pt>
    <dgm:pt modelId="{1C86E892-69EB-4BA6-902C-F9DC5320AC96}" type="pres">
      <dgm:prSet presAssocID="{573F2273-D247-4271-9255-B713775E13ED}" presName="spaceBetweenRectangles" presStyleCnt="0"/>
      <dgm:spPr/>
    </dgm:pt>
    <dgm:pt modelId="{ABADCFC2-D102-4496-99F3-198981AD5CDD}" type="pres">
      <dgm:prSet presAssocID="{EC25B2C4-589D-4325-964F-3D3A9AF11AC0}" presName="parentLin" presStyleCnt="0"/>
      <dgm:spPr/>
    </dgm:pt>
    <dgm:pt modelId="{1997715B-1E05-4B7A-9FEE-AC85575DBC06}" type="pres">
      <dgm:prSet presAssocID="{EC25B2C4-589D-4325-964F-3D3A9AF11AC0}" presName="parentLeftMargin" presStyleLbl="node1" presStyleIdx="1" presStyleCnt="3"/>
      <dgm:spPr/>
    </dgm:pt>
    <dgm:pt modelId="{E1DE7249-2E9F-42F0-AE4B-A5556F6CBE64}" type="pres">
      <dgm:prSet presAssocID="{EC25B2C4-589D-4325-964F-3D3A9AF11AC0}" presName="parentText" presStyleLbl="node1" presStyleIdx="2" presStyleCnt="3">
        <dgm:presLayoutVars>
          <dgm:chMax val="0"/>
          <dgm:bulletEnabled val="1"/>
        </dgm:presLayoutVars>
      </dgm:prSet>
      <dgm:spPr/>
    </dgm:pt>
    <dgm:pt modelId="{1F4392C1-CF5B-4B02-B674-AE50585E4CDF}" type="pres">
      <dgm:prSet presAssocID="{EC25B2C4-589D-4325-964F-3D3A9AF11AC0}" presName="negativeSpace" presStyleCnt="0"/>
      <dgm:spPr/>
    </dgm:pt>
    <dgm:pt modelId="{310C23EE-4320-4AF5-A522-00044C555BEF}" type="pres">
      <dgm:prSet presAssocID="{EC25B2C4-589D-4325-964F-3D3A9AF11AC0}" presName="childText" presStyleLbl="conFgAcc1" presStyleIdx="2" presStyleCnt="3">
        <dgm:presLayoutVars>
          <dgm:bulletEnabled val="1"/>
        </dgm:presLayoutVars>
      </dgm:prSet>
      <dgm:spPr/>
    </dgm:pt>
  </dgm:ptLst>
  <dgm:cxnLst>
    <dgm:cxn modelId="{961B4317-B897-470D-9168-3DB84E2B4C95}" type="presOf" srcId="{A850A90C-19A2-48CF-9E8B-1A8E15AF9CE5}" destId="{9D1F9CD8-797E-450C-9426-1900C9EE5F63}" srcOrd="0" destOrd="0" presId="urn:microsoft.com/office/officeart/2005/8/layout/list1#1"/>
    <dgm:cxn modelId="{09F79D2D-4685-4EA3-83EC-00697917082F}" srcId="{1ECD638C-E859-4D06-B891-DFEBF0CE0C8C}" destId="{137EADCE-862C-409B-9B7D-5E2B307C0FC8}" srcOrd="1" destOrd="0" parTransId="{8BBA4A0F-4778-4462-9967-7EC8B6844AB8}" sibTransId="{573F2273-D247-4271-9255-B713775E13ED}"/>
    <dgm:cxn modelId="{E7AC5168-7DDB-4737-A6E3-14F617777C28}" type="presOf" srcId="{A850A90C-19A2-48CF-9E8B-1A8E15AF9CE5}" destId="{4594BB86-80C7-4948-BD3D-7D3528A2CFBA}" srcOrd="1" destOrd="0" presId="urn:microsoft.com/office/officeart/2005/8/layout/list1#1"/>
    <dgm:cxn modelId="{D8EEE390-1C30-4D7C-A34A-92659763C7BB}" type="presOf" srcId="{1ECD638C-E859-4D06-B891-DFEBF0CE0C8C}" destId="{8455E374-3CA4-4F13-B884-F70B5BA07359}" srcOrd="0" destOrd="0" presId="urn:microsoft.com/office/officeart/2005/8/layout/list1#1"/>
    <dgm:cxn modelId="{B5814A97-7849-4606-AE0D-ABEE55E5071B}" type="presOf" srcId="{137EADCE-862C-409B-9B7D-5E2B307C0FC8}" destId="{22BAAAE8-0FB3-4874-90F0-C2D88BA66C77}" srcOrd="1" destOrd="0" presId="urn:microsoft.com/office/officeart/2005/8/layout/list1#1"/>
    <dgm:cxn modelId="{2FA1D5C8-7982-4809-B8FD-1424868DC698}" srcId="{1ECD638C-E859-4D06-B891-DFEBF0CE0C8C}" destId="{A850A90C-19A2-48CF-9E8B-1A8E15AF9CE5}" srcOrd="0" destOrd="0" parTransId="{45ADDE19-073C-4E43-8272-B0A709BE7676}" sibTransId="{B1E17A12-9516-4330-9E9C-6533CFD983C2}"/>
    <dgm:cxn modelId="{CD5AD9D7-2A88-4819-814A-227D8F79D1C0}" type="presOf" srcId="{137EADCE-862C-409B-9B7D-5E2B307C0FC8}" destId="{8839E590-3D8C-4362-AA31-5D417CBB7B38}" srcOrd="0" destOrd="0" presId="urn:microsoft.com/office/officeart/2005/8/layout/list1#1"/>
    <dgm:cxn modelId="{B1E90CEB-428E-4B58-948E-BA373361AB7A}" type="presOf" srcId="{EC25B2C4-589D-4325-964F-3D3A9AF11AC0}" destId="{E1DE7249-2E9F-42F0-AE4B-A5556F6CBE64}" srcOrd="1" destOrd="0" presId="urn:microsoft.com/office/officeart/2005/8/layout/list1#1"/>
    <dgm:cxn modelId="{95E2FDEE-7C74-4043-A618-0A849F09FA82}" srcId="{1ECD638C-E859-4D06-B891-DFEBF0CE0C8C}" destId="{EC25B2C4-589D-4325-964F-3D3A9AF11AC0}" srcOrd="2" destOrd="0" parTransId="{AF6D81E3-AFEB-47E3-BDCD-5E07390D99E5}" sibTransId="{76ADB36A-28DA-442E-AAD0-F46BA4E15263}"/>
    <dgm:cxn modelId="{DC6125FE-3CFD-429C-B29C-43B3028FFA6F}" type="presOf" srcId="{EC25B2C4-589D-4325-964F-3D3A9AF11AC0}" destId="{1997715B-1E05-4B7A-9FEE-AC85575DBC06}" srcOrd="0" destOrd="0" presId="urn:microsoft.com/office/officeart/2005/8/layout/list1#1"/>
    <dgm:cxn modelId="{9D0BA49D-3717-4B4E-9D82-7A2F2EE54809}" type="presParOf" srcId="{8455E374-3CA4-4F13-B884-F70B5BA07359}" destId="{32B72EDF-0705-421B-B8AF-A89CA908DD86}" srcOrd="0" destOrd="0" presId="urn:microsoft.com/office/officeart/2005/8/layout/list1#1"/>
    <dgm:cxn modelId="{71096AA3-E410-44FA-9D96-0C798AD6877B}" type="presParOf" srcId="{32B72EDF-0705-421B-B8AF-A89CA908DD86}" destId="{9D1F9CD8-797E-450C-9426-1900C9EE5F63}" srcOrd="0" destOrd="0" presId="urn:microsoft.com/office/officeart/2005/8/layout/list1#1"/>
    <dgm:cxn modelId="{12A34AF7-4B7D-4D18-B010-A3E310D1E992}" type="presParOf" srcId="{32B72EDF-0705-421B-B8AF-A89CA908DD86}" destId="{4594BB86-80C7-4948-BD3D-7D3528A2CFBA}" srcOrd="1" destOrd="0" presId="urn:microsoft.com/office/officeart/2005/8/layout/list1#1"/>
    <dgm:cxn modelId="{443BFDD2-9403-405D-A424-9B3143DB1833}" type="presParOf" srcId="{8455E374-3CA4-4F13-B884-F70B5BA07359}" destId="{A4839A85-51CF-48CB-B9DA-3C9E50308819}" srcOrd="1" destOrd="0" presId="urn:microsoft.com/office/officeart/2005/8/layout/list1#1"/>
    <dgm:cxn modelId="{84285FFD-4670-4F60-8682-98C27D846DA1}" type="presParOf" srcId="{8455E374-3CA4-4F13-B884-F70B5BA07359}" destId="{4C9160C2-DE3E-4CB5-AB92-7C0C78BEA22D}" srcOrd="2" destOrd="0" presId="urn:microsoft.com/office/officeart/2005/8/layout/list1#1"/>
    <dgm:cxn modelId="{31CEBA6D-C7FF-43BA-B224-A00416051C69}" type="presParOf" srcId="{8455E374-3CA4-4F13-B884-F70B5BA07359}" destId="{D7CE269E-FD5A-4457-A30D-E44F841D5F54}" srcOrd="3" destOrd="0" presId="urn:microsoft.com/office/officeart/2005/8/layout/list1#1"/>
    <dgm:cxn modelId="{693D2067-FEE7-46AD-BC11-85B9EA3E4C95}" type="presParOf" srcId="{8455E374-3CA4-4F13-B884-F70B5BA07359}" destId="{028BE2F5-05A3-49FF-8D06-F5D92625CD22}" srcOrd="4" destOrd="0" presId="urn:microsoft.com/office/officeart/2005/8/layout/list1#1"/>
    <dgm:cxn modelId="{E06BEDA0-BE44-48B0-A4FE-E2055D6C9E7F}" type="presParOf" srcId="{028BE2F5-05A3-49FF-8D06-F5D92625CD22}" destId="{8839E590-3D8C-4362-AA31-5D417CBB7B38}" srcOrd="0" destOrd="0" presId="urn:microsoft.com/office/officeart/2005/8/layout/list1#1"/>
    <dgm:cxn modelId="{F2F086DB-B237-4CAE-9F71-E746AD1B8E51}" type="presParOf" srcId="{028BE2F5-05A3-49FF-8D06-F5D92625CD22}" destId="{22BAAAE8-0FB3-4874-90F0-C2D88BA66C77}" srcOrd="1" destOrd="0" presId="urn:microsoft.com/office/officeart/2005/8/layout/list1#1"/>
    <dgm:cxn modelId="{9EB5C3DE-08A3-45BF-B62C-874C780054FF}" type="presParOf" srcId="{8455E374-3CA4-4F13-B884-F70B5BA07359}" destId="{AAF21BDF-D6FD-41FD-8044-70B6AEB0568E}" srcOrd="5" destOrd="0" presId="urn:microsoft.com/office/officeart/2005/8/layout/list1#1"/>
    <dgm:cxn modelId="{8C4DE442-B2AD-4270-A9D8-45F16D825A34}" type="presParOf" srcId="{8455E374-3CA4-4F13-B884-F70B5BA07359}" destId="{FC98B3A7-6EF1-450C-B75B-B466208A2129}" srcOrd="6" destOrd="0" presId="urn:microsoft.com/office/officeart/2005/8/layout/list1#1"/>
    <dgm:cxn modelId="{FD7A0886-B200-4FCC-B1C0-C83324840AB4}" type="presParOf" srcId="{8455E374-3CA4-4F13-B884-F70B5BA07359}" destId="{1C86E892-69EB-4BA6-902C-F9DC5320AC96}" srcOrd="7" destOrd="0" presId="urn:microsoft.com/office/officeart/2005/8/layout/list1#1"/>
    <dgm:cxn modelId="{0264F778-D1D1-448C-9E02-1BAB2454A91E}" type="presParOf" srcId="{8455E374-3CA4-4F13-B884-F70B5BA07359}" destId="{ABADCFC2-D102-4496-99F3-198981AD5CDD}" srcOrd="8" destOrd="0" presId="urn:microsoft.com/office/officeart/2005/8/layout/list1#1"/>
    <dgm:cxn modelId="{B8D9FE7B-6F82-4BB4-96F5-61E904AB7F63}" type="presParOf" srcId="{ABADCFC2-D102-4496-99F3-198981AD5CDD}" destId="{1997715B-1E05-4B7A-9FEE-AC85575DBC06}" srcOrd="0" destOrd="0" presId="urn:microsoft.com/office/officeart/2005/8/layout/list1#1"/>
    <dgm:cxn modelId="{432BE237-DFCC-4673-8EF2-4EA24B321878}" type="presParOf" srcId="{ABADCFC2-D102-4496-99F3-198981AD5CDD}" destId="{E1DE7249-2E9F-42F0-AE4B-A5556F6CBE64}" srcOrd="1" destOrd="0" presId="urn:microsoft.com/office/officeart/2005/8/layout/list1#1"/>
    <dgm:cxn modelId="{C47CBB69-1127-4EAF-981C-1E8F175CF74D}" type="presParOf" srcId="{8455E374-3CA4-4F13-B884-F70B5BA07359}" destId="{1F4392C1-CF5B-4B02-B674-AE50585E4CDF}" srcOrd="9" destOrd="0" presId="urn:microsoft.com/office/officeart/2005/8/layout/list1#1"/>
    <dgm:cxn modelId="{327A3CA6-B747-432E-97F8-A29702285F96}" type="presParOf" srcId="{8455E374-3CA4-4F13-B884-F70B5BA07359}" destId="{310C23EE-4320-4AF5-A522-00044C555BEF}" srcOrd="10"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160C2-DE3E-4CB5-AB92-7C0C78BEA22D}">
      <dsp:nvSpPr>
        <dsp:cNvPr id="0" name=""/>
        <dsp:cNvSpPr/>
      </dsp:nvSpPr>
      <dsp:spPr>
        <a:xfrm>
          <a:off x="0" y="343011"/>
          <a:ext cx="60960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94BB86-80C7-4948-BD3D-7D3528A2CFBA}">
      <dsp:nvSpPr>
        <dsp:cNvPr id="0" name=""/>
        <dsp:cNvSpPr/>
      </dsp:nvSpPr>
      <dsp:spPr>
        <a:xfrm>
          <a:off x="304800" y="62571"/>
          <a:ext cx="426720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设备寿命的概念</a:t>
          </a:r>
        </a:p>
      </dsp:txBody>
      <dsp:txXfrm>
        <a:off x="332180" y="89951"/>
        <a:ext cx="4212440" cy="506120"/>
      </dsp:txXfrm>
    </dsp:sp>
    <dsp:sp modelId="{FC98B3A7-6EF1-450C-B75B-B466208A2129}">
      <dsp:nvSpPr>
        <dsp:cNvPr id="0" name=""/>
        <dsp:cNvSpPr/>
      </dsp:nvSpPr>
      <dsp:spPr>
        <a:xfrm>
          <a:off x="0" y="1204851"/>
          <a:ext cx="60960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BAAAE8-0FB3-4874-90F0-C2D88BA66C77}">
      <dsp:nvSpPr>
        <dsp:cNvPr id="0" name=""/>
        <dsp:cNvSpPr/>
      </dsp:nvSpPr>
      <dsp:spPr>
        <a:xfrm>
          <a:off x="304800" y="924411"/>
          <a:ext cx="426720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设备经济寿命的估算</a:t>
          </a:r>
        </a:p>
      </dsp:txBody>
      <dsp:txXfrm>
        <a:off x="332180" y="951791"/>
        <a:ext cx="4212440" cy="506120"/>
      </dsp:txXfrm>
    </dsp:sp>
    <dsp:sp modelId="{310C23EE-4320-4AF5-A522-00044C555BEF}">
      <dsp:nvSpPr>
        <dsp:cNvPr id="0" name=""/>
        <dsp:cNvSpPr/>
      </dsp:nvSpPr>
      <dsp:spPr>
        <a:xfrm>
          <a:off x="0" y="2066692"/>
          <a:ext cx="60960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DE7249-2E9F-42F0-AE4B-A5556F6CBE64}">
      <dsp:nvSpPr>
        <dsp:cNvPr id="0" name=""/>
        <dsp:cNvSpPr/>
      </dsp:nvSpPr>
      <dsp:spPr>
        <a:xfrm>
          <a:off x="304800" y="1786252"/>
          <a:ext cx="426720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设备更新时机的确定</a:t>
          </a:r>
        </a:p>
      </dsp:txBody>
      <dsp:txXfrm>
        <a:off x="332180" y="1813632"/>
        <a:ext cx="421244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781848-106B-44A4-B5FF-B2795CEFB88E}"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4CACBA-895B-4734-8E2E-3B98C9BFC2E4}" type="slidenum">
              <a:rPr lang="zh-CN" altLang="en-US" smtClean="0"/>
              <a:t>‹#›</a:t>
            </a:fld>
            <a:endParaRPr lang="zh-CN" altLang="en-US"/>
          </a:p>
        </p:txBody>
      </p:sp>
    </p:spTree>
    <p:extLst>
      <p:ext uri="{BB962C8B-B14F-4D97-AF65-F5344CB8AC3E}">
        <p14:creationId xmlns:p14="http://schemas.microsoft.com/office/powerpoint/2010/main" val="302226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4CACBA-895B-4734-8E2E-3B98C9BFC2E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4CACBA-895B-4734-8E2E-3B98C9BFC2E4}"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6512" y="4876006"/>
            <a:ext cx="2133600" cy="273844"/>
          </a:xfrm>
          <a:prstGeom prst="rect">
            <a:avLst/>
          </a:prstGeom>
        </p:spPr>
        <p:txBody>
          <a:bodyPr/>
          <a:lstStyle/>
          <a:p>
            <a:r>
              <a:rPr lang="en-US" altLang="zh-CN" dirty="0" err="1"/>
              <a:t>ACMSM24</a:t>
            </a:r>
            <a:endParaRPr lang="en-US" altLang="zh-CN" dirty="0"/>
          </a:p>
          <a:p>
            <a:endParaRPr lang="zh-CN" altLang="en-US" dirty="0"/>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974904" y="4876006"/>
            <a:ext cx="2133600" cy="273844"/>
          </a:xfrm>
          <a:prstGeom prst="rect">
            <a:avLst/>
          </a:prstGeom>
        </p:spPr>
        <p:txBody>
          <a:bodyPr/>
          <a:lstStyle>
            <a:lvl1pPr algn="r">
              <a:defRPr/>
            </a:lvl1pPr>
          </a:lstStyle>
          <a:p>
            <a:fld id="{0C913308-F349-4B6D-A68A-DD1791B4A57B}"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8" name="页脚占位符 7"/>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4" name="页脚占位符 3"/>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4"/>
            <a:ext cx="2133600" cy="273844"/>
          </a:xfrm>
          <a:prstGeom prst="rect">
            <a:avLst/>
          </a:prstGeom>
        </p:spPr>
        <p:txBody>
          <a:bodyPr/>
          <a:lstStyle/>
          <a:p>
            <a:fld id="{530820CF-B880-4189-942D-D702A7CBA730}" type="datetimeFigureOut">
              <a:rPr lang="zh-CN" altLang="en-US" smtClean="0"/>
              <a:t>2023/2/22</a:t>
            </a:fld>
            <a:endParaRPr lang="zh-CN" altLang="en-US"/>
          </a:p>
        </p:txBody>
      </p:sp>
      <p:sp>
        <p:nvSpPr>
          <p:cNvPr id="6" name="页脚占位符 5"/>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4"/>
            <a:ext cx="2133600" cy="273844"/>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oleObject" Target="../embeddings/oleObject3.bin"/><Relationship Id="rId4" Type="http://schemas.openxmlformats.org/officeDocument/2006/relationships/image" Target="../media/image47.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wmf"/></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22" y="2958"/>
            <a:ext cx="9138308" cy="104611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4728" y="4761499"/>
            <a:ext cx="9138308" cy="382001"/>
          </a:xfrm>
          <a:prstGeom prst="rect">
            <a:avLst/>
          </a:prstGeom>
          <a:gradFill flip="none" rotWithShape="1">
            <a:gsLst>
              <a:gs pos="1250">
                <a:schemeClr val="bg1"/>
              </a:gs>
              <a:gs pos="50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0" y="1563638"/>
            <a:ext cx="9144000" cy="1200329"/>
          </a:xfrm>
          <a:prstGeom prst="rect">
            <a:avLst/>
          </a:prstGeom>
          <a:noFill/>
        </p:spPr>
        <p:txBody>
          <a:bodyPr wrap="square" rtlCol="0">
            <a:spAutoFit/>
          </a:bodyPr>
          <a:lstStyle/>
          <a:p>
            <a:pPr algn="ctr">
              <a:lnSpc>
                <a:spcPct val="150000"/>
              </a:lnSpc>
            </a:pPr>
            <a:r>
              <a:rPr lang="en-US" altLang="zh-CN" sz="2000" dirty="0">
                <a:solidFill>
                  <a:schemeClr val="tx1">
                    <a:lumMod val="95000"/>
                    <a:lumOff val="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tx1">
                    <a:lumMod val="95000"/>
                    <a:lumOff val="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工程技术经济</a:t>
            </a:r>
            <a:r>
              <a:rPr lang="en-US" altLang="zh-CN" sz="2000" dirty="0">
                <a:solidFill>
                  <a:schemeClr val="tx1">
                    <a:lumMod val="95000"/>
                    <a:lumOff val="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p>
          <a:p>
            <a:pPr algn="ctr">
              <a:lnSpc>
                <a:spcPct val="150000"/>
              </a:lnSpc>
            </a:pPr>
            <a:r>
              <a:rPr lang="zh-CN" altLang="en-US" sz="2800" dirty="0">
                <a:solidFill>
                  <a:schemeClr val="tx1">
                    <a:lumMod val="95000"/>
                    <a:lumOff val="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第 五 章 设备更新分析</a:t>
            </a:r>
          </a:p>
        </p:txBody>
      </p:sp>
      <p:grpSp>
        <p:nvGrpSpPr>
          <p:cNvPr id="3" name="组合 2"/>
          <p:cNvGrpSpPr/>
          <p:nvPr/>
        </p:nvGrpSpPr>
        <p:grpSpPr>
          <a:xfrm>
            <a:off x="1979712" y="3291830"/>
            <a:ext cx="4896544" cy="892552"/>
            <a:chOff x="4067944" y="3291830"/>
            <a:chExt cx="4896544" cy="892552"/>
          </a:xfrm>
        </p:grpSpPr>
        <p:sp>
          <p:nvSpPr>
            <p:cNvPr id="12" name="TextBox 11"/>
            <p:cNvSpPr txBox="1"/>
            <p:nvPr/>
          </p:nvSpPr>
          <p:spPr>
            <a:xfrm>
              <a:off x="4139952" y="3291830"/>
              <a:ext cx="4752528" cy="368300"/>
            </a:xfrm>
            <a:prstGeom prst="rect">
              <a:avLst/>
            </a:prstGeom>
            <a:noFill/>
          </p:spPr>
          <p:txBody>
            <a:bodyPr wrap="square" rtlCol="0">
              <a:spAutoFit/>
            </a:bodyPr>
            <a:lstStyle/>
            <a:p>
              <a:pPr algn="ctr"/>
              <a:r>
                <a:rPr lang="zh-CN" altLang="en-US" dirty="0">
                  <a:latin typeface="Arial" panose="020B0604020202020204" pitchFamily="34" charset="0"/>
                  <a:ea typeface="微软雅黑" panose="020B0503020204020204" pitchFamily="34" charset="-122"/>
                  <a:cs typeface="Arial" panose="020B0604020202020204" pitchFamily="34" charset="0"/>
                </a:rPr>
                <a:t>张力文</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4067944" y="3661162"/>
              <a:ext cx="4896544" cy="523220"/>
            </a:xfrm>
            <a:prstGeom prst="rect">
              <a:avLst/>
            </a:prstGeom>
            <a:noFill/>
          </p:spPr>
          <p:txBody>
            <a:bodyPr wrap="square" rtlCol="0">
              <a:spAutoFit/>
            </a:bodyPr>
            <a:lstStyle/>
            <a:p>
              <a:pPr algn="ctr"/>
              <a:r>
                <a:rPr lang="zh-CN" altLang="en-US" sz="1400" dirty="0">
                  <a:latin typeface="Arial" panose="020B0604020202020204" pitchFamily="34" charset="0"/>
                  <a:ea typeface="微软雅黑" panose="020B0503020204020204" pitchFamily="34" charset="-122"/>
                  <a:cs typeface="Arial" panose="020B0604020202020204" pitchFamily="34" charset="0"/>
                </a:rPr>
                <a:t>广州大学 土木工程学院</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124120808@qq.com</a:t>
              </a:r>
            </a:p>
          </p:txBody>
        </p:sp>
      </p:grpSp>
      <p:sp>
        <p:nvSpPr>
          <p:cNvPr id="14" name="矩形 13"/>
          <p:cNvSpPr/>
          <p:nvPr/>
        </p:nvSpPr>
        <p:spPr>
          <a:xfrm>
            <a:off x="0" y="3075806"/>
            <a:ext cx="91383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041913" y="4804946"/>
            <a:ext cx="2066591" cy="338554"/>
          </a:xfrm>
          <a:prstGeom prst="rect">
            <a:avLst/>
          </a:prstGeom>
          <a:noFill/>
        </p:spPr>
        <p:txBody>
          <a:bodyPr wrap="none" lIns="91440" tIns="45720" rIns="91440" bIns="45720">
            <a:spAutoFit/>
          </a:bodyPr>
          <a:lstStyle/>
          <a:p>
            <a:r>
              <a:rPr lang="en-US" altLang="zh-CN" sz="1600" dirty="0">
                <a:latin typeface="Arial" panose="020B0604020202020204" pitchFamily="34" charset="0"/>
                <a:cs typeface="Arial" panose="020B0604020202020204" pitchFamily="34" charset="0"/>
              </a:rPr>
              <a:t>Guangzhou, China   </a:t>
            </a:r>
            <a:endParaRPr lang="zh-CN" altLang="en-US" sz="1600"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00" y="123478"/>
            <a:ext cx="2438400" cy="752475"/>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315588"/>
            <a:ext cx="3250794" cy="368254"/>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20" y="3781238"/>
            <a:ext cx="1041888" cy="95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10</a:t>
            </a:fld>
            <a:endParaRPr lang="zh-CN" altLang="en-US" dirty="0"/>
          </a:p>
        </p:txBody>
      </p:sp>
      <p:sp>
        <p:nvSpPr>
          <p:cNvPr id="25" name="矩形 2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6"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设备的磨损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定性认识</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9"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pic>
        <p:nvPicPr>
          <p:cNvPr id="58370" name="Picture 2" descr="https://timgsa.baidu.com/timg?image&amp;quality=80&amp;size=b9999_10000&amp;sec=1570777837517&amp;di=532cfc02cdc356e0ba09ae989355c1cb&amp;imgtype=0&amp;src=http%3A%2F%2Fimage.res.meizu.com%2Fget%2Fflymebbs%2Fforum%2F201507%2F19%2F150604yg2f0g4m3xh5p44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96397" y="1998588"/>
            <a:ext cx="1836205" cy="2448272"/>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32"/>
          <p:cNvSpPr txBox="1"/>
          <p:nvPr/>
        </p:nvSpPr>
        <p:spPr>
          <a:xfrm>
            <a:off x="2987561" y="1998315"/>
            <a:ext cx="1415772" cy="461665"/>
          </a:xfrm>
          <a:prstGeom prst="rect">
            <a:avLst/>
          </a:prstGeom>
          <a:noFill/>
        </p:spPr>
        <p:txBody>
          <a:bodyPr wrap="none" rtlCol="0">
            <a:spAutoFit/>
          </a:bodyPr>
          <a:lstStyle/>
          <a:p>
            <a:r>
              <a:rPr lang="zh-CN" altLang="en-US" sz="2400" dirty="0">
                <a:solidFill>
                  <a:srgbClr val="FF0000"/>
                </a:solidFill>
                <a:latin typeface="黑体" panose="02010609060101010101" pitchFamily="49" charset="-122"/>
                <a:ea typeface="黑体" panose="02010609060101010101" pitchFamily="49" charset="-122"/>
              </a:rPr>
              <a:t>有形磨损</a:t>
            </a:r>
          </a:p>
        </p:txBody>
      </p:sp>
      <p:pic>
        <p:nvPicPr>
          <p:cNvPr id="583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823" y="1910729"/>
            <a:ext cx="1128360" cy="2623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2197" y="2077751"/>
            <a:ext cx="2097491" cy="236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5220072" y="1779662"/>
            <a:ext cx="3709616" cy="295232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2" name="文本框 32"/>
          <p:cNvSpPr txBox="1"/>
          <p:nvPr/>
        </p:nvSpPr>
        <p:spPr>
          <a:xfrm>
            <a:off x="3674626" y="3984550"/>
            <a:ext cx="1415772" cy="461665"/>
          </a:xfrm>
          <a:prstGeom prst="rect">
            <a:avLst/>
          </a:prstGeom>
          <a:noFill/>
        </p:spPr>
        <p:txBody>
          <a:bodyPr wrap="none" rtlCol="0">
            <a:spAutoFit/>
          </a:bodyPr>
          <a:lstStyle/>
          <a:p>
            <a:r>
              <a:rPr lang="zh-CN" altLang="en-US" sz="2400" dirty="0">
                <a:solidFill>
                  <a:srgbClr val="FF0000"/>
                </a:solidFill>
                <a:latin typeface="黑体" panose="02010609060101010101" pitchFamily="49" charset="-122"/>
                <a:ea typeface="黑体" panose="02010609060101010101" pitchFamily="49" charset="-122"/>
              </a:rPr>
              <a:t>无形磨损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11</a:t>
            </a:fld>
            <a:endParaRPr lang="zh-CN" altLang="en-US" dirty="0"/>
          </a:p>
        </p:txBody>
      </p:sp>
      <p:sp>
        <p:nvSpPr>
          <p:cNvPr id="30" name="文本框 29"/>
          <p:cNvSpPr txBox="1"/>
          <p:nvPr/>
        </p:nvSpPr>
        <p:spPr>
          <a:xfrm>
            <a:off x="414587" y="1991618"/>
            <a:ext cx="629021" cy="2308324"/>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设备磨损类型</a:t>
            </a:r>
          </a:p>
        </p:txBody>
      </p:sp>
      <p:sp>
        <p:nvSpPr>
          <p:cNvPr id="2" name="椭圆 1"/>
          <p:cNvSpPr/>
          <p:nvPr/>
        </p:nvSpPr>
        <p:spPr>
          <a:xfrm>
            <a:off x="3491880" y="1635646"/>
            <a:ext cx="2376264" cy="108012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latin typeface="黑体" panose="02010609060101010101" pitchFamily="49" charset="-122"/>
                <a:ea typeface="黑体" panose="02010609060101010101" pitchFamily="49" charset="-122"/>
              </a:rPr>
              <a:t>设备磨损</a:t>
            </a:r>
          </a:p>
        </p:txBody>
      </p:sp>
      <p:sp>
        <p:nvSpPr>
          <p:cNvPr id="10" name="椭圆 9"/>
          <p:cNvSpPr/>
          <p:nvPr/>
        </p:nvSpPr>
        <p:spPr>
          <a:xfrm>
            <a:off x="1743224" y="2715766"/>
            <a:ext cx="2180704"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黑体" panose="02010609060101010101" pitchFamily="49" charset="-122"/>
                <a:ea typeface="黑体" panose="02010609060101010101" pitchFamily="49" charset="-122"/>
              </a:rPr>
              <a:t>有形磨损</a:t>
            </a:r>
          </a:p>
        </p:txBody>
      </p:sp>
      <p:sp>
        <p:nvSpPr>
          <p:cNvPr id="22" name="椭圆 21"/>
          <p:cNvSpPr/>
          <p:nvPr/>
        </p:nvSpPr>
        <p:spPr>
          <a:xfrm>
            <a:off x="5436096" y="2715766"/>
            <a:ext cx="2137916"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黑体" panose="02010609060101010101" pitchFamily="49" charset="-122"/>
                <a:ea typeface="黑体" panose="02010609060101010101" pitchFamily="49" charset="-122"/>
              </a:rPr>
              <a:t>无形磨损</a:t>
            </a:r>
          </a:p>
        </p:txBody>
      </p:sp>
      <p:sp>
        <p:nvSpPr>
          <p:cNvPr id="23" name="文本框 32"/>
          <p:cNvSpPr txBox="1"/>
          <p:nvPr/>
        </p:nvSpPr>
        <p:spPr>
          <a:xfrm>
            <a:off x="1907704" y="843558"/>
            <a:ext cx="5570756"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设备购买后，</a:t>
            </a:r>
            <a:r>
              <a:rPr lang="zh-CN" altLang="en-US" sz="2400" dirty="0">
                <a:solidFill>
                  <a:srgbClr val="FF0000"/>
                </a:solidFill>
                <a:latin typeface="黑体" panose="02010609060101010101" pitchFamily="49" charset="-122"/>
                <a:ea typeface="黑体" panose="02010609060101010101" pitchFamily="49" charset="-122"/>
              </a:rPr>
              <a:t>无论使用与否</a:t>
            </a:r>
            <a:r>
              <a:rPr lang="zh-CN" altLang="en-US" sz="2400" dirty="0">
                <a:latin typeface="黑体" panose="02010609060101010101" pitchFamily="49" charset="-122"/>
                <a:ea typeface="黑体" panose="02010609060101010101" pitchFamily="49" charset="-122"/>
              </a:rPr>
              <a:t>，均会磨损</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24" name="文本框 32"/>
          <p:cNvSpPr txBox="1"/>
          <p:nvPr/>
        </p:nvSpPr>
        <p:spPr>
          <a:xfrm>
            <a:off x="8460432" y="2314783"/>
            <a:ext cx="382364" cy="1569660"/>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两类四形</a:t>
            </a:r>
          </a:p>
        </p:txBody>
      </p:sp>
      <p:sp>
        <p:nvSpPr>
          <p:cNvPr id="25" name="文本框 32"/>
          <p:cNvSpPr txBox="1"/>
          <p:nvPr/>
        </p:nvSpPr>
        <p:spPr>
          <a:xfrm>
            <a:off x="1547664" y="3884443"/>
            <a:ext cx="2800767" cy="8309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457200" indent="-457200">
              <a:buFont typeface="Wingdings" panose="05000000000000000000" pitchFamily="2" charset="2"/>
              <a:buChar char="Ø"/>
            </a:pPr>
            <a:r>
              <a:rPr lang="zh-CN" altLang="en-US" sz="2400" dirty="0">
                <a:solidFill>
                  <a:srgbClr val="FF0000"/>
                </a:solidFill>
                <a:latin typeface="黑体" panose="02010609060101010101" pitchFamily="49" charset="-122"/>
                <a:ea typeface="黑体" panose="02010609060101010101" pitchFamily="49" charset="-122"/>
              </a:rPr>
              <a:t>使用</a:t>
            </a:r>
            <a:r>
              <a:rPr lang="zh-CN" altLang="en-US" sz="2400" dirty="0">
                <a:solidFill>
                  <a:srgbClr val="0070C0"/>
                </a:solidFill>
                <a:latin typeface="黑体" panose="02010609060101010101" pitchFamily="49" charset="-122"/>
                <a:ea typeface="黑体" panose="02010609060101010101" pitchFamily="49" charset="-122"/>
              </a:rPr>
              <a:t>过程中磨损</a:t>
            </a:r>
            <a:endParaRPr lang="en-US" altLang="zh-CN" sz="2400" dirty="0">
              <a:solidFill>
                <a:srgbClr val="0070C0"/>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Ø"/>
            </a:pPr>
            <a:r>
              <a:rPr lang="zh-CN" altLang="en-US" sz="2400" dirty="0">
                <a:solidFill>
                  <a:srgbClr val="FF0000"/>
                </a:solidFill>
                <a:latin typeface="黑体" panose="02010609060101010101" pitchFamily="49" charset="-122"/>
                <a:ea typeface="黑体" panose="02010609060101010101" pitchFamily="49" charset="-122"/>
              </a:rPr>
              <a:t>闲置</a:t>
            </a:r>
            <a:r>
              <a:rPr lang="zh-CN" altLang="en-US" sz="2400" dirty="0">
                <a:solidFill>
                  <a:srgbClr val="0070C0"/>
                </a:solidFill>
                <a:latin typeface="黑体" panose="02010609060101010101" pitchFamily="49" charset="-122"/>
                <a:ea typeface="黑体" panose="02010609060101010101" pitchFamily="49" charset="-122"/>
              </a:rPr>
              <a:t>过程中磨损</a:t>
            </a:r>
          </a:p>
        </p:txBody>
      </p:sp>
      <p:sp>
        <p:nvSpPr>
          <p:cNvPr id="26" name="文本框 32"/>
          <p:cNvSpPr txBox="1"/>
          <p:nvPr/>
        </p:nvSpPr>
        <p:spPr>
          <a:xfrm>
            <a:off x="4932040" y="3895386"/>
            <a:ext cx="3108543" cy="8309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457200" indent="-457200">
              <a:buFont typeface="Wingdings" panose="05000000000000000000" pitchFamily="2" charset="2"/>
              <a:buChar char="Ø"/>
            </a:pPr>
            <a:r>
              <a:rPr lang="zh-CN" altLang="en-US" sz="2400" dirty="0">
                <a:solidFill>
                  <a:srgbClr val="0070C0"/>
                </a:solidFill>
                <a:latin typeface="黑体" panose="02010609060101010101" pitchFamily="49" charset="-122"/>
                <a:ea typeface="黑体" panose="02010609060101010101" pitchFamily="49" charset="-122"/>
              </a:rPr>
              <a:t>设备</a:t>
            </a:r>
            <a:r>
              <a:rPr lang="zh-CN" altLang="en-US" sz="2400" dirty="0">
                <a:solidFill>
                  <a:srgbClr val="FF0000"/>
                </a:solidFill>
                <a:latin typeface="黑体" panose="02010609060101010101" pitchFamily="49" charset="-122"/>
                <a:ea typeface="黑体" panose="02010609060101010101" pitchFamily="49" charset="-122"/>
              </a:rPr>
              <a:t>贬值</a:t>
            </a:r>
            <a:r>
              <a:rPr lang="zh-CN" altLang="en-US" sz="2400" dirty="0">
                <a:solidFill>
                  <a:srgbClr val="0070C0"/>
                </a:solidFill>
                <a:latin typeface="黑体" panose="02010609060101010101" pitchFamily="49" charset="-122"/>
                <a:ea typeface="黑体" panose="02010609060101010101" pitchFamily="49" charset="-122"/>
              </a:rPr>
              <a:t>导致磨损</a:t>
            </a:r>
            <a:endParaRPr lang="en-US" altLang="zh-CN" sz="2400" dirty="0">
              <a:solidFill>
                <a:srgbClr val="0070C0"/>
              </a:solidFill>
              <a:latin typeface="黑体" panose="02010609060101010101" pitchFamily="49" charset="-122"/>
              <a:ea typeface="黑体" panose="02010609060101010101" pitchFamily="49" charset="-122"/>
            </a:endParaRPr>
          </a:p>
          <a:p>
            <a:pPr marL="457200" indent="-457200">
              <a:buFont typeface="Wingdings" panose="05000000000000000000" pitchFamily="2" charset="2"/>
              <a:buChar char="Ø"/>
            </a:pPr>
            <a:r>
              <a:rPr lang="zh-CN" altLang="en-US" sz="2400" dirty="0">
                <a:solidFill>
                  <a:srgbClr val="FF0000"/>
                </a:solidFill>
                <a:latin typeface="黑体" panose="02010609060101010101" pitchFamily="49" charset="-122"/>
                <a:ea typeface="黑体" panose="02010609060101010101" pitchFamily="49" charset="-122"/>
              </a:rPr>
              <a:t>新型</a:t>
            </a:r>
            <a:r>
              <a:rPr lang="zh-CN" altLang="en-US" sz="2400" dirty="0">
                <a:solidFill>
                  <a:srgbClr val="0070C0"/>
                </a:solidFill>
                <a:latin typeface="黑体" panose="02010609060101010101" pitchFamily="49" charset="-122"/>
                <a:ea typeface="黑体" panose="02010609060101010101" pitchFamily="49" charset="-122"/>
              </a:rPr>
              <a:t>设备导致磨损</a:t>
            </a:r>
          </a:p>
        </p:txBody>
      </p:sp>
      <p:sp>
        <p:nvSpPr>
          <p:cNvPr id="29" name="矩形 28"/>
          <p:cNvSpPr/>
          <p:nvPr/>
        </p:nvSpPr>
        <p:spPr>
          <a:xfrm>
            <a:off x="-10064" y="1491630"/>
            <a:ext cx="91383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12</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有形磨损（又称物质磨损）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30" name="文本框 746499"/>
          <p:cNvSpPr txBox="1">
            <a:spLocks noChangeArrowheads="1"/>
          </p:cNvSpPr>
          <p:nvPr/>
        </p:nvSpPr>
        <p:spPr bwMode="auto">
          <a:xfrm>
            <a:off x="395536" y="1779662"/>
            <a:ext cx="52565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1</a:t>
            </a:r>
            <a:r>
              <a:rPr lang="zh-CN" altLang="en-US" sz="2400" dirty="0">
                <a:solidFill>
                  <a:srgbClr val="0000FF"/>
                </a:solidFill>
                <a:latin typeface="黑体" panose="02010609060101010101" pitchFamily="49" charset="-122"/>
                <a:ea typeface="黑体" panose="02010609060101010101" pitchFamily="49" charset="-122"/>
              </a:rPr>
              <a:t>，第一种有形磨损</a:t>
            </a:r>
          </a:p>
        </p:txBody>
      </p:sp>
      <p:sp>
        <p:nvSpPr>
          <p:cNvPr id="15" name="文本框 32"/>
          <p:cNvSpPr txBox="1"/>
          <p:nvPr/>
        </p:nvSpPr>
        <p:spPr>
          <a:xfrm>
            <a:off x="611560" y="2355726"/>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设备再</a:t>
            </a:r>
            <a:r>
              <a:rPr lang="zh-CN" altLang="en-US" sz="2400" dirty="0">
                <a:solidFill>
                  <a:srgbClr val="FF0000"/>
                </a:solidFill>
                <a:latin typeface="黑体" panose="02010609060101010101" pitchFamily="49" charset="-122"/>
                <a:ea typeface="黑体" panose="02010609060101010101" pitchFamily="49" charset="-122"/>
              </a:rPr>
              <a:t>使用过程</a:t>
            </a:r>
            <a:r>
              <a:rPr lang="zh-CN" altLang="en-US" sz="2400" dirty="0">
                <a:latin typeface="黑体" panose="02010609060101010101" pitchFamily="49" charset="-122"/>
                <a:ea typeface="黑体" panose="02010609060101010101" pitchFamily="49" charset="-122"/>
              </a:rPr>
              <a:t>中，在</a:t>
            </a:r>
            <a:r>
              <a:rPr lang="zh-CN" altLang="en-US" sz="2400" dirty="0">
                <a:solidFill>
                  <a:srgbClr val="FF0000"/>
                </a:solidFill>
                <a:latin typeface="黑体" panose="02010609060101010101" pitchFamily="49" charset="-122"/>
                <a:ea typeface="黑体" panose="02010609060101010101" pitchFamily="49" charset="-122"/>
              </a:rPr>
              <a:t>外力</a:t>
            </a:r>
            <a:r>
              <a:rPr lang="zh-CN" altLang="en-US" sz="2400" dirty="0">
                <a:latin typeface="黑体" panose="02010609060101010101" pitchFamily="49" charset="-122"/>
                <a:ea typeface="黑体" panose="02010609060101010101" pitchFamily="49" charset="-122"/>
              </a:rPr>
              <a:t>的作用下</a:t>
            </a:r>
            <a:r>
              <a:rPr lang="zh-CN" altLang="en-US" sz="2400" dirty="0">
                <a:solidFill>
                  <a:srgbClr val="FF0000"/>
                </a:solidFill>
                <a:latin typeface="黑体" panose="02010609060101010101" pitchFamily="49" charset="-122"/>
                <a:ea typeface="黑体" panose="02010609060101010101" pitchFamily="49" charset="-122"/>
              </a:rPr>
              <a:t>实体产生</a:t>
            </a:r>
            <a:r>
              <a:rPr lang="zh-CN" altLang="en-US" sz="2400" dirty="0">
                <a:latin typeface="黑体" panose="02010609060101010101" pitchFamily="49" charset="-122"/>
                <a:ea typeface="黑体" panose="02010609060101010101" pitchFamily="49" charset="-122"/>
              </a:rPr>
              <a:t>的磨损，变形和损坏。</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6" name="文本框 32"/>
          <p:cNvSpPr txBox="1"/>
          <p:nvPr/>
        </p:nvSpPr>
        <p:spPr>
          <a:xfrm>
            <a:off x="611560" y="3248739"/>
            <a:ext cx="8137599"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磨损程度与</a:t>
            </a:r>
            <a:r>
              <a:rPr lang="zh-CN" altLang="en-US" sz="2400" dirty="0">
                <a:solidFill>
                  <a:srgbClr val="FF0000"/>
                </a:solidFill>
                <a:latin typeface="黑体" panose="02010609060101010101" pitchFamily="49" charset="-122"/>
                <a:ea typeface="黑体" panose="02010609060101010101" pitchFamily="49" charset="-122"/>
              </a:rPr>
              <a:t>使用强度和使用时间</a:t>
            </a:r>
            <a:r>
              <a:rPr lang="zh-CN" altLang="en-US" sz="2400" dirty="0">
                <a:latin typeface="黑体" panose="02010609060101010101" pitchFamily="49" charset="-122"/>
                <a:ea typeface="黑体" panose="02010609060101010101" pitchFamily="49" charset="-122"/>
              </a:rPr>
              <a:t>长短有关。</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17" name="Picture 4" descr="https://i01piccdn.sogoucdn.com/64d00092ceeeb5e2"/>
          <p:cNvPicPr>
            <a:picLocks noChangeAspect="1" noChangeArrowheads="1"/>
          </p:cNvPicPr>
          <p:nvPr/>
        </p:nvPicPr>
        <p:blipFill rotWithShape="1">
          <a:blip r:embed="rId3">
            <a:extLst>
              <a:ext uri="{28A0092B-C50C-407E-A947-70E740481C1C}">
                <a14:useLocalDpi xmlns:a14="http://schemas.microsoft.com/office/drawing/2010/main" val="0"/>
              </a:ext>
            </a:extLst>
          </a:blip>
          <a:srcRect l="30055" t="10359" r="28474" b="4840"/>
          <a:stretch>
            <a:fillRect/>
          </a:stretch>
        </p:blipFill>
        <p:spPr bwMode="auto">
          <a:xfrm>
            <a:off x="3203718" y="3915930"/>
            <a:ext cx="671513" cy="77139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7263765" y="3274060"/>
            <a:ext cx="1532255" cy="1532255"/>
          </a:xfrm>
          <a:prstGeom prst="rect">
            <a:avLst/>
          </a:prstGeom>
        </p:spPr>
      </p:pic>
      <p:sp>
        <p:nvSpPr>
          <p:cNvPr id="11" name="箭头: 圆角右 10"/>
          <p:cNvSpPr/>
          <p:nvPr/>
        </p:nvSpPr>
        <p:spPr>
          <a:xfrm flipV="1">
            <a:off x="1786767" y="3984220"/>
            <a:ext cx="1008112" cy="4616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5147945" y="4222750"/>
            <a:ext cx="2179320" cy="58356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600"/>
              <a:t>遵守实验室规范</a:t>
            </a:r>
          </a:p>
          <a:p>
            <a:pPr marL="285750" indent="-285750">
              <a:buFont typeface="Arial" panose="020B0604020202020204" pitchFamily="34" charset="0"/>
              <a:buChar char="•"/>
            </a:pPr>
            <a:r>
              <a:rPr lang="zh-CN" altLang="en-US" sz="1600">
                <a:solidFill>
                  <a:srgbClr val="FF0000"/>
                </a:solidFill>
              </a:rPr>
              <a:t>遵纪守法好公民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13</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有形磨损（又称物质磨损）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30" name="文本框 746499"/>
          <p:cNvSpPr txBox="1">
            <a:spLocks noChangeArrowheads="1"/>
          </p:cNvSpPr>
          <p:nvPr/>
        </p:nvSpPr>
        <p:spPr bwMode="auto">
          <a:xfrm>
            <a:off x="395536" y="1779662"/>
            <a:ext cx="52565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2</a:t>
            </a:r>
            <a:r>
              <a:rPr lang="zh-CN" altLang="en-US" sz="2400" dirty="0">
                <a:solidFill>
                  <a:srgbClr val="0000FF"/>
                </a:solidFill>
                <a:latin typeface="黑体" panose="02010609060101010101" pitchFamily="49" charset="-122"/>
                <a:ea typeface="黑体" panose="02010609060101010101" pitchFamily="49" charset="-122"/>
              </a:rPr>
              <a:t>，第二种有形</a:t>
            </a:r>
            <a:r>
              <a:rPr lang="zh-CN" altLang="en-US" sz="2400" dirty="0">
                <a:solidFill>
                  <a:srgbClr val="0000FF"/>
                </a:solidFill>
                <a:latin typeface="黑体" panose="02010609060101010101" pitchFamily="49" charset="-122"/>
                <a:ea typeface="黑体" panose="02010609060101010101" pitchFamily="49" charset="-122"/>
                <a:sym typeface="+mn-ea"/>
              </a:rPr>
              <a:t>磨损</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15" name="文本框 32"/>
          <p:cNvSpPr txBox="1"/>
          <p:nvPr/>
        </p:nvSpPr>
        <p:spPr>
          <a:xfrm>
            <a:off x="611560" y="2355726"/>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设备再</a:t>
            </a:r>
            <a:r>
              <a:rPr lang="zh-CN" altLang="en-US" sz="2400" dirty="0">
                <a:solidFill>
                  <a:srgbClr val="FF0000"/>
                </a:solidFill>
                <a:latin typeface="黑体" panose="02010609060101010101" pitchFamily="49" charset="-122"/>
                <a:ea typeface="黑体" panose="02010609060101010101" pitchFamily="49" charset="-122"/>
              </a:rPr>
              <a:t>闲置过程</a:t>
            </a:r>
            <a:r>
              <a:rPr lang="zh-CN" altLang="en-US" sz="2400" dirty="0">
                <a:latin typeface="黑体" panose="02010609060101010101" pitchFamily="49" charset="-122"/>
                <a:ea typeface="黑体" panose="02010609060101010101" pitchFamily="49" charset="-122"/>
              </a:rPr>
              <a:t>中，在</a:t>
            </a:r>
            <a:r>
              <a:rPr lang="zh-CN" altLang="en-US" sz="2400" dirty="0">
                <a:solidFill>
                  <a:srgbClr val="FF0000"/>
                </a:solidFill>
                <a:latin typeface="黑体" panose="02010609060101010101" pitchFamily="49" charset="-122"/>
                <a:ea typeface="黑体" panose="02010609060101010101" pitchFamily="49" charset="-122"/>
              </a:rPr>
              <a:t>自然力</a:t>
            </a:r>
            <a:r>
              <a:rPr lang="zh-CN" altLang="en-US" sz="2400" dirty="0">
                <a:latin typeface="黑体" panose="02010609060101010101" pitchFamily="49" charset="-122"/>
                <a:ea typeface="黑体" panose="02010609060101010101" pitchFamily="49" charset="-122"/>
              </a:rPr>
              <a:t>作用下而产生的</a:t>
            </a:r>
            <a:r>
              <a:rPr lang="zh-CN" altLang="en-US" sz="2400" dirty="0">
                <a:solidFill>
                  <a:srgbClr val="FF0000"/>
                </a:solidFill>
                <a:latin typeface="黑体" panose="02010609060101010101" pitchFamily="49" charset="-122"/>
                <a:ea typeface="黑体" panose="02010609060101010101" pitchFamily="49" charset="-122"/>
              </a:rPr>
              <a:t>实体磨损</a:t>
            </a:r>
            <a:r>
              <a:rPr lang="zh-CN" altLang="en-US" sz="2400" dirty="0">
                <a:latin typeface="黑体" panose="02010609060101010101" pitchFamily="49" charset="-122"/>
                <a:ea typeface="黑体" panose="02010609060101010101" pitchFamily="49" charset="-122"/>
              </a:rPr>
              <a:t>，如腐蚀、老化等。</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16" name="文本框 32"/>
          <p:cNvSpPr txBox="1"/>
          <p:nvPr/>
        </p:nvSpPr>
        <p:spPr>
          <a:xfrm>
            <a:off x="611560" y="3248739"/>
            <a:ext cx="8137599"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磨损程度与</a:t>
            </a:r>
            <a:r>
              <a:rPr lang="zh-CN" altLang="en-US" sz="2400" dirty="0">
                <a:solidFill>
                  <a:srgbClr val="FF0000"/>
                </a:solidFill>
                <a:latin typeface="黑体" panose="02010609060101010101" pitchFamily="49" charset="-122"/>
                <a:ea typeface="黑体" panose="02010609060101010101" pitchFamily="49" charset="-122"/>
              </a:rPr>
              <a:t>闲置时间</a:t>
            </a:r>
            <a:r>
              <a:rPr lang="zh-CN" altLang="en-US" sz="2400" dirty="0">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所处环境</a:t>
            </a:r>
            <a:r>
              <a:rPr lang="zh-CN" altLang="en-US" sz="2400" dirty="0">
                <a:latin typeface="黑体" panose="02010609060101010101" pitchFamily="49" charset="-122"/>
                <a:ea typeface="黑体" panose="02010609060101010101" pitchFamily="49" charset="-122"/>
              </a:rPr>
              <a:t>有关。</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17" name="Picture 4" descr="https://i01piccdn.sogoucdn.com/64d00092ceeeb5e2"/>
          <p:cNvPicPr>
            <a:picLocks noChangeAspect="1" noChangeArrowheads="1"/>
          </p:cNvPicPr>
          <p:nvPr/>
        </p:nvPicPr>
        <p:blipFill rotWithShape="1">
          <a:blip r:embed="rId3">
            <a:extLst>
              <a:ext uri="{28A0092B-C50C-407E-A947-70E740481C1C}">
                <a14:useLocalDpi xmlns:a14="http://schemas.microsoft.com/office/drawing/2010/main" val="0"/>
              </a:ext>
            </a:extLst>
          </a:blip>
          <a:srcRect l="30055" t="10359" r="28474" b="4840"/>
          <a:stretch>
            <a:fillRect/>
          </a:stretch>
        </p:blipFill>
        <p:spPr bwMode="auto">
          <a:xfrm>
            <a:off x="2581418" y="3910215"/>
            <a:ext cx="671513" cy="771390"/>
          </a:xfrm>
          <a:prstGeom prst="rect">
            <a:avLst/>
          </a:prstGeom>
          <a:noFill/>
          <a:extLst>
            <a:ext uri="{909E8E84-426E-40DD-AFC4-6F175D3DCCD1}">
              <a14:hiddenFill xmlns:a14="http://schemas.microsoft.com/office/drawing/2010/main">
                <a:solidFill>
                  <a:srgbClr val="FFFFFF"/>
                </a:solidFill>
              </a14:hiddenFill>
            </a:ext>
          </a:extLst>
        </p:spPr>
      </p:pic>
      <p:sp>
        <p:nvSpPr>
          <p:cNvPr id="11" name="箭头: 圆角右 10"/>
          <p:cNvSpPr/>
          <p:nvPr/>
        </p:nvSpPr>
        <p:spPr>
          <a:xfrm flipV="1">
            <a:off x="1187327" y="3989300"/>
            <a:ext cx="1008112" cy="4616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p:cNvPicPr>
            <a:picLocks noChangeAspect="1"/>
          </p:cNvPicPr>
          <p:nvPr/>
        </p:nvPicPr>
        <p:blipFill>
          <a:blip r:embed="rId4"/>
          <a:stretch>
            <a:fillRect/>
          </a:stretch>
        </p:blipFill>
        <p:spPr>
          <a:xfrm>
            <a:off x="6749692" y="3102576"/>
            <a:ext cx="2161969" cy="1754904"/>
          </a:xfrm>
          <a:prstGeom prst="rect">
            <a:avLst/>
          </a:prstGeom>
        </p:spPr>
      </p:pic>
      <p:pic>
        <p:nvPicPr>
          <p:cNvPr id="3" name="图片 2"/>
          <p:cNvPicPr>
            <a:picLocks noChangeAspect="1"/>
          </p:cNvPicPr>
          <p:nvPr/>
        </p:nvPicPr>
        <p:blipFill>
          <a:blip r:embed="rId5"/>
          <a:stretch>
            <a:fillRect/>
          </a:stretch>
        </p:blipFill>
        <p:spPr>
          <a:xfrm>
            <a:off x="5076190" y="3790950"/>
            <a:ext cx="1360805" cy="1058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682987" y="2427731"/>
            <a:ext cx="5222354" cy="2392415"/>
          </a:xfrm>
          <a:prstGeom prst="rect">
            <a:avLst/>
          </a:prstGeom>
        </p:spPr>
      </p:pic>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14</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无形磨损（又称精神磨损、经济磨损）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2" name="图片 15" descr="bridge6.jpg"/>
          <p:cNvPicPr/>
          <p:nvPr/>
        </p:nvPicPr>
        <p:blipFill>
          <a:blip r:embed="rId3">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3" name="文本框 32"/>
          <p:cNvSpPr txBox="1"/>
          <p:nvPr/>
        </p:nvSpPr>
        <p:spPr>
          <a:xfrm>
            <a:off x="498168" y="1829167"/>
            <a:ext cx="8137599" cy="830997"/>
          </a:xfrm>
          <a:prstGeom prst="rect">
            <a:avLst/>
          </a:prstGeom>
          <a:noFill/>
        </p:spPr>
        <p:txBody>
          <a:bodyPr wrap="square" rtlCol="0">
            <a:spAutoFit/>
          </a:bodyPr>
          <a:lstStyle/>
          <a:p>
            <a:pPr algn="ctr"/>
            <a:r>
              <a:rPr lang="zh-CN" altLang="en-US" sz="2400" dirty="0">
                <a:latin typeface="黑体" panose="02010609060101010101" pitchFamily="49" charset="-122"/>
                <a:ea typeface="黑体" panose="02010609060101010101" pitchFamily="49" charset="-122"/>
              </a:rPr>
              <a:t>由</a:t>
            </a:r>
            <a:r>
              <a:rPr lang="zh-CN" altLang="en-US" sz="2400" dirty="0">
                <a:solidFill>
                  <a:srgbClr val="FF0000"/>
                </a:solidFill>
                <a:latin typeface="黑体" panose="02010609060101010101" pitchFamily="49" charset="-122"/>
                <a:ea typeface="黑体" panose="02010609060101010101" pitchFamily="49" charset="-122"/>
              </a:rPr>
              <a:t>社会经济环境变化</a:t>
            </a:r>
            <a:r>
              <a:rPr lang="zh-CN" altLang="en-US" sz="2400" dirty="0">
                <a:latin typeface="黑体" panose="02010609060101010101" pitchFamily="49" charset="-122"/>
                <a:ea typeface="黑体" panose="02010609060101010101" pitchFamily="49" charset="-122"/>
              </a:rPr>
              <a:t>而造成的设备价值贬值</a:t>
            </a:r>
            <a:endParaRPr lang="en-US" altLang="zh-CN" sz="2400" dirty="0">
              <a:latin typeface="黑体" panose="02010609060101010101" pitchFamily="49" charset="-122"/>
              <a:ea typeface="黑体" panose="02010609060101010101" pitchFamily="49" charset="-122"/>
            </a:endParaRPr>
          </a:p>
          <a:p>
            <a:pPr algn="ctr"/>
            <a:r>
              <a:rPr lang="zh-CN" altLang="en-US" sz="2400" dirty="0">
                <a:latin typeface="黑体" panose="02010609060101010101" pitchFamily="49" charset="-122"/>
                <a:ea typeface="黑体" panose="02010609060101010101" pitchFamily="49" charset="-122"/>
              </a:rPr>
              <a:t>是</a:t>
            </a:r>
            <a:r>
              <a:rPr lang="zh-CN" altLang="en-US" sz="2400" dirty="0">
                <a:solidFill>
                  <a:srgbClr val="FF0000"/>
                </a:solidFill>
                <a:latin typeface="黑体" panose="02010609060101010101" pitchFamily="49" charset="-122"/>
                <a:ea typeface="黑体" panose="02010609060101010101" pitchFamily="49" charset="-122"/>
              </a:rPr>
              <a:t>技术进步</a:t>
            </a:r>
            <a:r>
              <a:rPr lang="zh-CN" altLang="en-US" sz="2400" dirty="0">
                <a:latin typeface="黑体" panose="02010609060101010101" pitchFamily="49" charset="-122"/>
                <a:ea typeface="黑体" panose="02010609060101010101" pitchFamily="49" charset="-122"/>
              </a:rPr>
              <a:t>的结果</a:t>
            </a:r>
          </a:p>
        </p:txBody>
      </p:sp>
      <p:pic>
        <p:nvPicPr>
          <p:cNvPr id="18" name="图片 17"/>
          <p:cNvPicPr>
            <a:picLocks noChangeAspect="1"/>
          </p:cNvPicPr>
          <p:nvPr/>
        </p:nvPicPr>
        <p:blipFill>
          <a:blip r:embed="rId4"/>
          <a:stretch>
            <a:fillRect/>
          </a:stretch>
        </p:blipFill>
        <p:spPr>
          <a:xfrm>
            <a:off x="6659880" y="2715895"/>
            <a:ext cx="2022475" cy="2022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15</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无形磨损（又称精神磨损、经济磨损）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33" name="文本框 746499"/>
          <p:cNvSpPr txBox="1">
            <a:spLocks noChangeArrowheads="1"/>
          </p:cNvSpPr>
          <p:nvPr/>
        </p:nvSpPr>
        <p:spPr bwMode="auto">
          <a:xfrm>
            <a:off x="395536" y="1635646"/>
            <a:ext cx="52565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3</a:t>
            </a:r>
            <a:r>
              <a:rPr lang="zh-CN" altLang="en-US" sz="2400" dirty="0">
                <a:solidFill>
                  <a:srgbClr val="0000FF"/>
                </a:solidFill>
                <a:latin typeface="黑体" panose="02010609060101010101" pitchFamily="49" charset="-122"/>
                <a:ea typeface="黑体" panose="02010609060101010101" pitchFamily="49" charset="-122"/>
              </a:rPr>
              <a:t>，第一种无形</a:t>
            </a:r>
            <a:r>
              <a:rPr lang="zh-CN" altLang="en-US" sz="2400" dirty="0">
                <a:solidFill>
                  <a:srgbClr val="0000FF"/>
                </a:solidFill>
                <a:latin typeface="黑体" panose="02010609060101010101" pitchFamily="49" charset="-122"/>
                <a:ea typeface="黑体" panose="02010609060101010101" pitchFamily="49" charset="-122"/>
                <a:sym typeface="+mn-ea"/>
              </a:rPr>
              <a:t>磨损</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41" name="文本框 32"/>
          <p:cNvSpPr txBox="1"/>
          <p:nvPr/>
        </p:nvSpPr>
        <p:spPr>
          <a:xfrm>
            <a:off x="611560" y="2143884"/>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设备</a:t>
            </a:r>
            <a:r>
              <a:rPr lang="zh-CN" altLang="en-US" sz="2400" dirty="0">
                <a:solidFill>
                  <a:srgbClr val="FF0000"/>
                </a:solidFill>
                <a:latin typeface="黑体" panose="02010609060101010101" pitchFamily="49" charset="-122"/>
                <a:ea typeface="黑体" panose="02010609060101010101" pitchFamily="49" charset="-122"/>
              </a:rPr>
              <a:t>技术结果和性能没变化</a:t>
            </a:r>
            <a:r>
              <a:rPr lang="zh-CN" altLang="en-US" sz="2400" dirty="0">
                <a:latin typeface="黑体" panose="02010609060101010101" pitchFamily="49" charset="-122"/>
                <a:ea typeface="黑体" panose="02010609060101010101" pitchFamily="49" charset="-122"/>
              </a:rPr>
              <a:t>，但由于技术进步等原因，设备</a:t>
            </a:r>
            <a:r>
              <a:rPr lang="zh-CN" altLang="en-US" sz="2400" dirty="0">
                <a:solidFill>
                  <a:srgbClr val="FF0000"/>
                </a:solidFill>
                <a:latin typeface="黑体" panose="02010609060101010101" pitchFamily="49" charset="-122"/>
                <a:ea typeface="黑体" panose="02010609060101010101" pitchFamily="49" charset="-122"/>
              </a:rPr>
              <a:t>再生产价值降低</a:t>
            </a:r>
            <a:r>
              <a:rPr lang="zh-CN" altLang="en-US" sz="2400" dirty="0">
                <a:latin typeface="黑体" panose="02010609060101010101" pitchFamily="49" charset="-122"/>
                <a:ea typeface="黑体" panose="02010609060101010101" pitchFamily="49" charset="-122"/>
              </a:rPr>
              <a:t>，因而设备的</a:t>
            </a:r>
            <a:r>
              <a:rPr lang="zh-CN" altLang="en-US" sz="2400" dirty="0">
                <a:solidFill>
                  <a:srgbClr val="FF0000"/>
                </a:solidFill>
                <a:latin typeface="黑体" panose="02010609060101010101" pitchFamily="49" charset="-122"/>
                <a:ea typeface="黑体" panose="02010609060101010101" pitchFamily="49" charset="-122"/>
              </a:rPr>
              <a:t>市场价格</a:t>
            </a:r>
            <a:r>
              <a:rPr lang="zh-CN" altLang="en-US" sz="2400" dirty="0">
                <a:latin typeface="黑体" panose="02010609060101010101" pitchFamily="49" charset="-122"/>
                <a:ea typeface="黑体" panose="02010609060101010101" pitchFamily="49" charset="-122"/>
              </a:rPr>
              <a:t>也降低。</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42" name="文本框 32"/>
          <p:cNvSpPr txBox="1"/>
          <p:nvPr/>
        </p:nvSpPr>
        <p:spPr>
          <a:xfrm>
            <a:off x="611560" y="3036897"/>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设备</a:t>
            </a:r>
            <a:r>
              <a:rPr lang="zh-CN" altLang="en-US" sz="2400" dirty="0">
                <a:solidFill>
                  <a:srgbClr val="FF0000"/>
                </a:solidFill>
                <a:latin typeface="黑体" panose="02010609060101010101" pitchFamily="49" charset="-122"/>
                <a:ea typeface="黑体" panose="02010609060101010101" pitchFamily="49" charset="-122"/>
              </a:rPr>
              <a:t>原始价值</a:t>
            </a:r>
            <a:r>
              <a:rPr lang="zh-CN" altLang="en-US" sz="2400" dirty="0">
                <a:latin typeface="黑体" panose="02010609060101010101" pitchFamily="49" charset="-122"/>
                <a:ea typeface="黑体" panose="02010609060101010101" pitchFamily="49" charset="-122"/>
              </a:rPr>
              <a:t>部分贬值，设备本身技术特性和使用价值没发生变化，故</a:t>
            </a:r>
            <a:r>
              <a:rPr lang="zh-CN" altLang="en-US" sz="2400" dirty="0">
                <a:solidFill>
                  <a:srgbClr val="FF0000"/>
                </a:solidFill>
                <a:latin typeface="黑体" panose="02010609060101010101" pitchFamily="49" charset="-122"/>
                <a:ea typeface="黑体" panose="02010609060101010101" pitchFamily="49" charset="-122"/>
              </a:rPr>
              <a:t>不会影响设备使用</a:t>
            </a:r>
            <a:r>
              <a:rPr lang="zh-CN" altLang="en-US" sz="2400" b="1" dirty="0">
                <a:latin typeface="黑体" panose="02010609060101010101" pitchFamily="49" charset="-122"/>
                <a:ea typeface="黑体" panose="02010609060101010101" pitchFamily="49" charset="-122"/>
              </a:rPr>
              <a:t>。</a:t>
            </a:r>
          </a:p>
        </p:txBody>
      </p:sp>
      <p:pic>
        <p:nvPicPr>
          <p:cNvPr id="51" name="Picture 4" descr="https://i01piccdn.sogoucdn.com/64d00092ceeeb5e2"/>
          <p:cNvPicPr>
            <a:picLocks noChangeAspect="1" noChangeArrowheads="1"/>
          </p:cNvPicPr>
          <p:nvPr/>
        </p:nvPicPr>
        <p:blipFill rotWithShape="1">
          <a:blip r:embed="rId3">
            <a:extLst>
              <a:ext uri="{28A0092B-C50C-407E-A947-70E740481C1C}">
                <a14:useLocalDpi xmlns:a14="http://schemas.microsoft.com/office/drawing/2010/main" val="0"/>
              </a:ext>
            </a:extLst>
          </a:blip>
          <a:srcRect l="30055" t="10359" r="28474" b="4840"/>
          <a:stretch>
            <a:fillRect/>
          </a:stretch>
        </p:blipFill>
        <p:spPr bwMode="auto">
          <a:xfrm>
            <a:off x="4908831" y="4104616"/>
            <a:ext cx="671513" cy="771390"/>
          </a:xfrm>
          <a:prstGeom prst="rect">
            <a:avLst/>
          </a:prstGeom>
          <a:noFill/>
          <a:extLst>
            <a:ext uri="{909E8E84-426E-40DD-AFC4-6F175D3DCCD1}">
              <a14:hiddenFill xmlns:a14="http://schemas.microsoft.com/office/drawing/2010/main">
                <a:solidFill>
                  <a:srgbClr val="FFFFFF"/>
                </a:solidFill>
              </a14:hiddenFill>
            </a:ext>
          </a:extLst>
        </p:spPr>
      </p:pic>
      <p:sp>
        <p:nvSpPr>
          <p:cNvPr id="54" name="箭头: 圆角右 53"/>
          <p:cNvSpPr/>
          <p:nvPr/>
        </p:nvSpPr>
        <p:spPr>
          <a:xfrm flipV="1">
            <a:off x="3491880" y="4155761"/>
            <a:ext cx="1008112" cy="4616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p:cNvPicPr>
            <a:picLocks noChangeAspect="1"/>
          </p:cNvPicPr>
          <p:nvPr/>
        </p:nvPicPr>
        <p:blipFill>
          <a:blip r:embed="rId4"/>
          <a:stretch>
            <a:fillRect/>
          </a:stretch>
        </p:blipFill>
        <p:spPr>
          <a:xfrm>
            <a:off x="6588224" y="3700052"/>
            <a:ext cx="1133602" cy="1133602"/>
          </a:xfrm>
          <a:prstGeom prst="rect">
            <a:avLst/>
          </a:prstGeom>
        </p:spPr>
      </p:pic>
      <p:sp>
        <p:nvSpPr>
          <p:cNvPr id="55" name="文本框 32"/>
          <p:cNvSpPr txBox="1"/>
          <p:nvPr/>
        </p:nvSpPr>
        <p:spPr>
          <a:xfrm>
            <a:off x="7596336" y="3938586"/>
            <a:ext cx="1500515" cy="646331"/>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年前</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10</a:t>
            </a:r>
            <a:r>
              <a:rPr lang="zh-CN" altLang="en-US" dirty="0">
                <a:latin typeface="黑体" panose="02010609060101010101" pitchFamily="49" charset="-122"/>
                <a:ea typeface="黑体" panose="02010609060101010101" pitchFamily="49" charset="-122"/>
              </a:rPr>
              <a:t>年后</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16</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无形磨损（又称精神磨损、经济磨损）</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33" name="文本框 746499"/>
          <p:cNvSpPr txBox="1">
            <a:spLocks noChangeArrowheads="1"/>
          </p:cNvSpPr>
          <p:nvPr/>
        </p:nvSpPr>
        <p:spPr bwMode="auto">
          <a:xfrm>
            <a:off x="395536" y="1635646"/>
            <a:ext cx="525658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400" dirty="0">
                <a:solidFill>
                  <a:srgbClr val="0000FF"/>
                </a:solidFill>
                <a:latin typeface="黑体" panose="02010609060101010101" pitchFamily="49" charset="-122"/>
                <a:ea typeface="黑体" panose="02010609060101010101" pitchFamily="49" charset="-122"/>
              </a:rPr>
              <a:t>4</a:t>
            </a:r>
            <a:r>
              <a:rPr lang="zh-CN" altLang="en-US" sz="2400" dirty="0">
                <a:solidFill>
                  <a:srgbClr val="0000FF"/>
                </a:solidFill>
                <a:latin typeface="黑体" panose="02010609060101010101" pitchFamily="49" charset="-122"/>
                <a:ea typeface="黑体" panose="02010609060101010101" pitchFamily="49" charset="-122"/>
              </a:rPr>
              <a:t>，第二种无形</a:t>
            </a:r>
            <a:r>
              <a:rPr lang="zh-CN" altLang="en-US" sz="2400" dirty="0">
                <a:solidFill>
                  <a:srgbClr val="0000FF"/>
                </a:solidFill>
                <a:latin typeface="黑体" panose="02010609060101010101" pitchFamily="49" charset="-122"/>
                <a:ea typeface="黑体" panose="02010609060101010101" pitchFamily="49" charset="-122"/>
                <a:sym typeface="+mn-ea"/>
              </a:rPr>
              <a:t>磨损</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41" name="文本框 32"/>
          <p:cNvSpPr txBox="1"/>
          <p:nvPr/>
        </p:nvSpPr>
        <p:spPr>
          <a:xfrm>
            <a:off x="611560" y="2143884"/>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结构更新进、性能更完善、效率更高、能耗更低等新型</a:t>
            </a:r>
            <a:r>
              <a:rPr lang="zh-CN" altLang="en-US" sz="2400" dirty="0">
                <a:solidFill>
                  <a:srgbClr val="FF0000"/>
                </a:solidFill>
                <a:latin typeface="黑体" panose="02010609060101010101" pitchFamily="49" charset="-122"/>
                <a:ea typeface="黑体" panose="02010609060101010101" pitchFamily="49" charset="-122"/>
              </a:rPr>
              <a:t>设备的创新</a:t>
            </a:r>
            <a:r>
              <a:rPr lang="zh-CN" altLang="en-US" sz="2400" dirty="0">
                <a:latin typeface="黑体" panose="02010609060101010101" pitchFamily="49" charset="-122"/>
                <a:ea typeface="黑体" panose="02010609060101010101" pitchFamily="49" charset="-122"/>
              </a:rPr>
              <a:t>，使原设备相对落后，经济效益降低而贬值。</a:t>
            </a:r>
          </a:p>
        </p:txBody>
      </p:sp>
      <p:sp>
        <p:nvSpPr>
          <p:cNvPr id="42" name="文本框 32"/>
          <p:cNvSpPr txBox="1"/>
          <p:nvPr/>
        </p:nvSpPr>
        <p:spPr>
          <a:xfrm>
            <a:off x="611560" y="3036897"/>
            <a:ext cx="8137599"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使原设备</a:t>
            </a:r>
            <a:r>
              <a:rPr lang="zh-CN" altLang="en-US" sz="2400" dirty="0">
                <a:solidFill>
                  <a:srgbClr val="FF0000"/>
                </a:solidFill>
                <a:latin typeface="黑体" panose="02010609060101010101" pitchFamily="49" charset="-122"/>
                <a:ea typeface="黑体" panose="02010609060101010101" pitchFamily="49" charset="-122"/>
              </a:rPr>
              <a:t>价值降低</a:t>
            </a:r>
            <a:r>
              <a:rPr lang="zh-CN" altLang="en-US" sz="2400" dirty="0">
                <a:latin typeface="黑体" panose="02010609060101010101" pitchFamily="49" charset="-122"/>
                <a:ea typeface="黑体" panose="02010609060101010101" pitchFamily="49" charset="-122"/>
              </a:rPr>
              <a:t>，而且易使原设备</a:t>
            </a:r>
            <a:r>
              <a:rPr lang="zh-CN" altLang="en-US" sz="2400" dirty="0">
                <a:solidFill>
                  <a:srgbClr val="FF0000"/>
                </a:solidFill>
                <a:latin typeface="黑体" panose="02010609060101010101" pitchFamily="49" charset="-122"/>
                <a:ea typeface="黑体" panose="02010609060101010101" pitchFamily="49" charset="-122"/>
              </a:rPr>
              <a:t>使用价值部分或全部丧失</a:t>
            </a:r>
            <a:r>
              <a:rPr lang="zh-CN" altLang="en-US" sz="2400" dirty="0">
                <a:latin typeface="黑体" panose="02010609060101010101" pitchFamily="49" charset="-122"/>
                <a:ea typeface="黑体" panose="02010609060101010101" pitchFamily="49" charset="-122"/>
              </a:rPr>
              <a:t>，从而会引起设备的更替升级问题。</a:t>
            </a:r>
          </a:p>
        </p:txBody>
      </p:sp>
      <p:pic>
        <p:nvPicPr>
          <p:cNvPr id="51" name="Picture 4" descr="https://i01piccdn.sogoucdn.com/64d00092ceeeb5e2"/>
          <p:cNvPicPr>
            <a:picLocks noChangeAspect="1" noChangeArrowheads="1"/>
          </p:cNvPicPr>
          <p:nvPr/>
        </p:nvPicPr>
        <p:blipFill rotWithShape="1">
          <a:blip r:embed="rId3">
            <a:extLst>
              <a:ext uri="{28A0092B-C50C-407E-A947-70E740481C1C}">
                <a14:useLocalDpi xmlns:a14="http://schemas.microsoft.com/office/drawing/2010/main" val="0"/>
              </a:ext>
            </a:extLst>
          </a:blip>
          <a:srcRect l="30055" t="10359" r="28474" b="4840"/>
          <a:stretch>
            <a:fillRect/>
          </a:stretch>
        </p:blipFill>
        <p:spPr bwMode="auto">
          <a:xfrm>
            <a:off x="5385903" y="3930234"/>
            <a:ext cx="671513" cy="771390"/>
          </a:xfrm>
          <a:prstGeom prst="rect">
            <a:avLst/>
          </a:prstGeom>
          <a:noFill/>
          <a:extLst>
            <a:ext uri="{909E8E84-426E-40DD-AFC4-6F175D3DCCD1}">
              <a14:hiddenFill xmlns:a14="http://schemas.microsoft.com/office/drawing/2010/main">
                <a:solidFill>
                  <a:srgbClr val="FFFFFF"/>
                </a:solidFill>
              </a14:hiddenFill>
            </a:ext>
          </a:extLst>
        </p:spPr>
      </p:pic>
      <p:sp>
        <p:nvSpPr>
          <p:cNvPr id="54" name="箭头: 圆角右 53"/>
          <p:cNvSpPr/>
          <p:nvPr/>
        </p:nvSpPr>
        <p:spPr>
          <a:xfrm flipV="1">
            <a:off x="4133147" y="3957393"/>
            <a:ext cx="1008112" cy="46166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4017" y="3612162"/>
            <a:ext cx="495435"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248" y="3690520"/>
            <a:ext cx="950662" cy="1073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17</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两类磨损的异同之处</a:t>
            </a: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3" name="文本框 746499"/>
          <p:cNvSpPr txBox="1">
            <a:spLocks noChangeArrowheads="1"/>
          </p:cNvSpPr>
          <p:nvPr/>
        </p:nvSpPr>
        <p:spPr bwMode="auto">
          <a:xfrm>
            <a:off x="467544" y="1846440"/>
            <a:ext cx="5256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Ø"/>
            </a:pPr>
            <a:r>
              <a:rPr lang="zh-CN" altLang="en-US" sz="2400" dirty="0">
                <a:solidFill>
                  <a:srgbClr val="0000FF"/>
                </a:solidFill>
                <a:latin typeface="黑体" panose="02010609060101010101" pitchFamily="49" charset="-122"/>
                <a:ea typeface="黑体" panose="02010609060101010101" pitchFamily="49" charset="-122"/>
              </a:rPr>
              <a:t>共同点：</a:t>
            </a:r>
          </a:p>
        </p:txBody>
      </p:sp>
      <p:pic>
        <p:nvPicPr>
          <p:cNvPr id="2" name="图片 1"/>
          <p:cNvPicPr>
            <a:picLocks noChangeAspect="1"/>
          </p:cNvPicPr>
          <p:nvPr/>
        </p:nvPicPr>
        <p:blipFill>
          <a:blip r:embed="rId3"/>
          <a:stretch>
            <a:fillRect/>
          </a:stretch>
        </p:blipFill>
        <p:spPr>
          <a:xfrm>
            <a:off x="7567828" y="2456000"/>
            <a:ext cx="1387996" cy="1387996"/>
          </a:xfrm>
          <a:prstGeom prst="rect">
            <a:avLst/>
          </a:prstGeom>
        </p:spPr>
      </p:pic>
      <p:sp>
        <p:nvSpPr>
          <p:cNvPr id="15" name="文本框 32"/>
          <p:cNvSpPr txBox="1"/>
          <p:nvPr/>
        </p:nvSpPr>
        <p:spPr>
          <a:xfrm>
            <a:off x="1187624" y="2356671"/>
            <a:ext cx="6264696"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都会引起设备原始价值的贬值。</a:t>
            </a:r>
          </a:p>
        </p:txBody>
      </p:sp>
      <p:sp>
        <p:nvSpPr>
          <p:cNvPr id="16" name="文本框 746499"/>
          <p:cNvSpPr txBox="1">
            <a:spLocks noChangeArrowheads="1"/>
          </p:cNvSpPr>
          <p:nvPr/>
        </p:nvSpPr>
        <p:spPr bwMode="auto">
          <a:xfrm>
            <a:off x="467544" y="2940623"/>
            <a:ext cx="5256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Ø"/>
            </a:pPr>
            <a:r>
              <a:rPr lang="zh-CN" altLang="en-US" sz="2400" dirty="0">
                <a:solidFill>
                  <a:srgbClr val="0000FF"/>
                </a:solidFill>
                <a:latin typeface="黑体" panose="02010609060101010101" pitchFamily="49" charset="-122"/>
                <a:ea typeface="黑体" panose="02010609060101010101" pitchFamily="49" charset="-122"/>
              </a:rPr>
              <a:t>不同点：</a:t>
            </a:r>
          </a:p>
        </p:txBody>
      </p:sp>
      <p:sp>
        <p:nvSpPr>
          <p:cNvPr id="17" name="文本框 32"/>
          <p:cNvSpPr txBox="1"/>
          <p:nvPr/>
        </p:nvSpPr>
        <p:spPr>
          <a:xfrm>
            <a:off x="1187624" y="3450854"/>
            <a:ext cx="6264696"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有形磨损（严重），在修理之前无法使用</a:t>
            </a:r>
          </a:p>
        </p:txBody>
      </p:sp>
      <p:sp>
        <p:nvSpPr>
          <p:cNvPr id="18" name="文本框 32"/>
          <p:cNvSpPr txBox="1"/>
          <p:nvPr/>
        </p:nvSpPr>
        <p:spPr>
          <a:xfrm>
            <a:off x="1187624" y="3982293"/>
            <a:ext cx="6264696" cy="830997"/>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无形磨损（即使严重），亦可工作，是否经济可行？</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18</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设备的综合磨损</a:t>
            </a: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a:stretch>
            <a:fillRect/>
          </a:stretch>
        </p:blipFill>
        <p:spPr>
          <a:xfrm>
            <a:off x="438469" y="2432594"/>
            <a:ext cx="2074692" cy="1497927"/>
          </a:xfrm>
          <a:prstGeom prst="rect">
            <a:avLst/>
          </a:prstGeom>
        </p:spPr>
      </p:pic>
      <p:sp>
        <p:nvSpPr>
          <p:cNvPr id="9" name="左大括号 8"/>
          <p:cNvSpPr/>
          <p:nvPr/>
        </p:nvSpPr>
        <p:spPr>
          <a:xfrm>
            <a:off x="2755509" y="2355726"/>
            <a:ext cx="360040" cy="176825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9" name="椭圆 18"/>
          <p:cNvSpPr/>
          <p:nvPr/>
        </p:nvSpPr>
        <p:spPr>
          <a:xfrm>
            <a:off x="3775128" y="1816050"/>
            <a:ext cx="2180704"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黑体" panose="02010609060101010101" pitchFamily="49" charset="-122"/>
                <a:ea typeface="黑体" panose="02010609060101010101" pitchFamily="49" charset="-122"/>
              </a:rPr>
              <a:t>有形磨损</a:t>
            </a:r>
          </a:p>
        </p:txBody>
      </p:sp>
      <p:sp>
        <p:nvSpPr>
          <p:cNvPr id="23" name="椭圆 22"/>
          <p:cNvSpPr/>
          <p:nvPr/>
        </p:nvSpPr>
        <p:spPr>
          <a:xfrm>
            <a:off x="3890537" y="3523404"/>
            <a:ext cx="2137916"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黑体" panose="02010609060101010101" pitchFamily="49" charset="-122"/>
                <a:ea typeface="黑体" panose="02010609060101010101" pitchFamily="49" charset="-122"/>
              </a:rPr>
              <a:t>无形磨损</a:t>
            </a:r>
          </a:p>
        </p:txBody>
      </p:sp>
      <p:sp>
        <p:nvSpPr>
          <p:cNvPr id="10" name="箭头: 下 9"/>
          <p:cNvSpPr/>
          <p:nvPr/>
        </p:nvSpPr>
        <p:spPr>
          <a:xfrm>
            <a:off x="4644008" y="2982042"/>
            <a:ext cx="144016" cy="33776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箭头: 下 23"/>
          <p:cNvSpPr/>
          <p:nvPr/>
        </p:nvSpPr>
        <p:spPr>
          <a:xfrm rot="10800000">
            <a:off x="4964527" y="2982041"/>
            <a:ext cx="144016" cy="33776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左大括号 24"/>
          <p:cNvSpPr/>
          <p:nvPr/>
        </p:nvSpPr>
        <p:spPr>
          <a:xfrm rot="10800000">
            <a:off x="6777501" y="2352703"/>
            <a:ext cx="360040" cy="176825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6" name="文本框 746499"/>
          <p:cNvSpPr txBox="1">
            <a:spLocks noChangeArrowheads="1"/>
          </p:cNvSpPr>
          <p:nvPr/>
        </p:nvSpPr>
        <p:spPr bwMode="auto">
          <a:xfrm>
            <a:off x="7137541" y="2634404"/>
            <a:ext cx="18979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None/>
            </a:pPr>
            <a:r>
              <a:rPr lang="zh-CN" altLang="en-US" sz="2400" dirty="0">
                <a:solidFill>
                  <a:srgbClr val="0000FF"/>
                </a:solidFill>
                <a:latin typeface="黑体" panose="02010609060101010101" pitchFamily="49" charset="-122"/>
                <a:ea typeface="黑体" panose="02010609060101010101" pitchFamily="49" charset="-122"/>
              </a:rPr>
              <a:t>综合</a:t>
            </a:r>
            <a:endParaRPr lang="en-US" altLang="zh-CN" sz="2400" dirty="0">
              <a:solidFill>
                <a:srgbClr val="0000FF"/>
              </a:solidFill>
              <a:latin typeface="黑体" panose="02010609060101010101" pitchFamily="49" charset="-122"/>
              <a:ea typeface="黑体" panose="02010609060101010101" pitchFamily="49" charset="-122"/>
            </a:endParaRPr>
          </a:p>
          <a:p>
            <a:pPr algn="ctr" eaLnBrk="1" hangingPunct="1">
              <a:spcBef>
                <a:spcPct val="0"/>
              </a:spcBef>
              <a:buNone/>
            </a:pPr>
            <a:r>
              <a:rPr lang="zh-CN" altLang="en-US" sz="2400" dirty="0">
                <a:solidFill>
                  <a:srgbClr val="0000FF"/>
                </a:solidFill>
                <a:latin typeface="黑体" panose="02010609060101010101" pitchFamily="49" charset="-122"/>
                <a:ea typeface="黑体" panose="02010609060101010101" pitchFamily="49" charset="-122"/>
              </a:rPr>
              <a:t>共存</a:t>
            </a:r>
            <a:endParaRPr lang="en-US" altLang="zh-CN" sz="2400" dirty="0">
              <a:solidFill>
                <a:srgbClr val="0000FF"/>
              </a:solidFill>
              <a:latin typeface="黑体" panose="02010609060101010101" pitchFamily="49" charset="-122"/>
              <a:ea typeface="黑体" panose="02010609060101010101" pitchFamily="49" charset="-122"/>
            </a:endParaRPr>
          </a:p>
          <a:p>
            <a:pPr algn="ctr" eaLnBrk="1" hangingPunct="1">
              <a:spcBef>
                <a:spcPct val="0"/>
              </a:spcBef>
              <a:buNone/>
            </a:pPr>
            <a:r>
              <a:rPr lang="zh-CN" altLang="en-US" sz="2400" dirty="0">
                <a:solidFill>
                  <a:srgbClr val="0000FF"/>
                </a:solidFill>
                <a:latin typeface="黑体" panose="02010609060101010101" pitchFamily="49" charset="-122"/>
                <a:ea typeface="黑体" panose="02010609060101010101" pitchFamily="49" charset="-122"/>
              </a:rPr>
              <a:t>互相影响</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19</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设备的补偿</a:t>
            </a: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1" name="文本框 32"/>
          <p:cNvSpPr txBox="1"/>
          <p:nvPr/>
        </p:nvSpPr>
        <p:spPr>
          <a:xfrm>
            <a:off x="107950" y="1827530"/>
            <a:ext cx="3303270" cy="101473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设备发生磨损后，需要进行</a:t>
            </a:r>
            <a:r>
              <a:rPr lang="zh-CN" altLang="en-US" sz="2000" dirty="0">
                <a:solidFill>
                  <a:srgbClr val="FF0000"/>
                </a:solidFill>
                <a:latin typeface="黑体" panose="02010609060101010101" pitchFamily="49" charset="-122"/>
                <a:ea typeface="黑体" panose="02010609060101010101" pitchFamily="49" charset="-122"/>
              </a:rPr>
              <a:t>补偿修复</a:t>
            </a:r>
            <a:r>
              <a:rPr lang="zh-CN" altLang="en-US" sz="2000" dirty="0">
                <a:latin typeface="黑体" panose="02010609060101010101" pitchFamily="49" charset="-122"/>
                <a:ea typeface="黑体" panose="02010609060101010101" pitchFamily="49" charset="-122"/>
              </a:rPr>
              <a:t>，以恢复</a:t>
            </a:r>
            <a:r>
              <a:rPr lang="zh-CN" altLang="en-US" sz="2000" dirty="0">
                <a:solidFill>
                  <a:srgbClr val="FF0000"/>
                </a:solidFill>
                <a:latin typeface="黑体" panose="02010609060101010101" pitchFamily="49" charset="-122"/>
                <a:ea typeface="黑体" panose="02010609060101010101" pitchFamily="49" charset="-122"/>
              </a:rPr>
              <a:t>设备的生产能力</a:t>
            </a:r>
          </a:p>
        </p:txBody>
      </p:sp>
      <p:sp>
        <p:nvSpPr>
          <p:cNvPr id="13" name="文本框 32"/>
          <p:cNvSpPr txBox="1"/>
          <p:nvPr/>
        </p:nvSpPr>
        <p:spPr>
          <a:xfrm>
            <a:off x="89535" y="3101975"/>
            <a:ext cx="3476625" cy="101473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设备磨损形式不同，其补偿方式也不同，一般分为：</a:t>
            </a:r>
            <a:endParaRPr lang="en-US" altLang="zh-CN" sz="2000" dirty="0">
              <a:latin typeface="黑体" panose="02010609060101010101" pitchFamily="49" charset="-122"/>
              <a:ea typeface="黑体" panose="02010609060101010101" pitchFamily="49" charset="-122"/>
            </a:endParaRPr>
          </a:p>
          <a:p>
            <a:r>
              <a:rPr lang="en-US" altLang="zh-CN" sz="2000" dirty="0">
                <a:solidFill>
                  <a:srgbClr val="FF0000"/>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局部补偿、完全补偿</a:t>
            </a:r>
          </a:p>
        </p:txBody>
      </p:sp>
      <p:pic>
        <p:nvPicPr>
          <p:cNvPr id="56324" name="Picture 4" descr="https://timgsa.baidu.com/timg?image&amp;quality=80&amp;size=b9999_10000&amp;sec=1570882209602&amp;di=92fd1e27cd1fc07269a15096ebe3c50d&amp;imgtype=0&amp;src=http%3A%2F%2Fp3.pstatp.com%2Flarge%2Fpgc-image%2F152645554568341b790b9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215" y="4170155"/>
            <a:ext cx="829679" cy="64300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3679329" y="1720989"/>
            <a:ext cx="5385996" cy="3096344"/>
            <a:chOff x="3707904" y="1707654"/>
            <a:chExt cx="5385996" cy="3096344"/>
          </a:xfrm>
        </p:grpSpPr>
        <p:cxnSp>
          <p:nvCxnSpPr>
            <p:cNvPr id="37" name="肘形连接符 36"/>
            <p:cNvCxnSpPr>
              <a:endCxn id="24" idx="0"/>
            </p:cNvCxnSpPr>
            <p:nvPr/>
          </p:nvCxnSpPr>
          <p:spPr>
            <a:xfrm rot="16200000" flipH="1">
              <a:off x="4285859" y="3257040"/>
              <a:ext cx="345481" cy="12129"/>
            </a:xfrm>
            <a:prstGeom prst="bentConnector3">
              <a:avLst>
                <a:gd name="adj1" fmla="val -316"/>
              </a:avLst>
            </a:prstGeom>
            <a:ln>
              <a:tailEnd type="arrow"/>
            </a:ln>
          </p:spPr>
          <p:style>
            <a:lnRef idx="2">
              <a:schemeClr val="accent2"/>
            </a:lnRef>
            <a:fillRef idx="0">
              <a:schemeClr val="accent2"/>
            </a:fillRef>
            <a:effectRef idx="1">
              <a:schemeClr val="accent2"/>
            </a:effectRef>
            <a:fontRef idx="minor">
              <a:schemeClr val="tx1"/>
            </a:fontRef>
          </p:style>
        </p:cxnSp>
        <p:sp>
          <p:nvSpPr>
            <p:cNvPr id="2" name="圆角矩形 1"/>
            <p:cNvSpPr/>
            <p:nvPr/>
          </p:nvSpPr>
          <p:spPr>
            <a:xfrm>
              <a:off x="5284777" y="1707654"/>
              <a:ext cx="216024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设备磨损形式</a:t>
              </a:r>
            </a:p>
          </p:txBody>
        </p:sp>
        <p:sp>
          <p:nvSpPr>
            <p:cNvPr id="18" name="圆角矩形 17"/>
            <p:cNvSpPr/>
            <p:nvPr/>
          </p:nvSpPr>
          <p:spPr>
            <a:xfrm>
              <a:off x="3707904" y="2508075"/>
              <a:ext cx="14975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可消除性的</a:t>
              </a:r>
              <a:endParaRPr lang="en-US" altLang="zh-CN" dirty="0"/>
            </a:p>
            <a:p>
              <a:pPr algn="ctr"/>
              <a:r>
                <a:rPr lang="zh-CN" altLang="en-US" dirty="0"/>
                <a:t>有形磨损</a:t>
              </a:r>
            </a:p>
          </p:txBody>
        </p:sp>
        <p:sp>
          <p:nvSpPr>
            <p:cNvPr id="19" name="圆角矩形 18"/>
            <p:cNvSpPr/>
            <p:nvPr/>
          </p:nvSpPr>
          <p:spPr>
            <a:xfrm>
              <a:off x="5543572" y="2508075"/>
              <a:ext cx="164158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不可消除性的</a:t>
              </a:r>
              <a:endParaRPr lang="en-US" altLang="zh-CN" dirty="0"/>
            </a:p>
            <a:p>
              <a:pPr algn="ctr"/>
              <a:r>
                <a:rPr lang="zh-CN" altLang="en-US" dirty="0"/>
                <a:t>有形磨损</a:t>
              </a:r>
            </a:p>
          </p:txBody>
        </p:sp>
        <p:sp>
          <p:nvSpPr>
            <p:cNvPr id="23" name="圆角矩形 22"/>
            <p:cNvSpPr/>
            <p:nvPr/>
          </p:nvSpPr>
          <p:spPr>
            <a:xfrm>
              <a:off x="7452320" y="2508075"/>
              <a:ext cx="164158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第二种</a:t>
              </a:r>
              <a:endParaRPr lang="en-US" altLang="zh-CN" dirty="0"/>
            </a:p>
            <a:p>
              <a:pPr algn="ctr"/>
              <a:r>
                <a:rPr lang="zh-CN" altLang="en-US" dirty="0"/>
                <a:t>无形磨损</a:t>
              </a:r>
            </a:p>
          </p:txBody>
        </p:sp>
        <p:sp>
          <p:nvSpPr>
            <p:cNvPr id="24" name="圆角矩形 23"/>
            <p:cNvSpPr/>
            <p:nvPr/>
          </p:nvSpPr>
          <p:spPr>
            <a:xfrm>
              <a:off x="3715882" y="3435846"/>
              <a:ext cx="14975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大修理</a:t>
              </a:r>
              <a:endParaRPr lang="en-US" altLang="zh-CN" dirty="0"/>
            </a:p>
          </p:txBody>
        </p:sp>
        <p:sp>
          <p:nvSpPr>
            <p:cNvPr id="25" name="圆角矩形 24"/>
            <p:cNvSpPr/>
            <p:nvPr/>
          </p:nvSpPr>
          <p:spPr>
            <a:xfrm>
              <a:off x="5619868" y="3435846"/>
              <a:ext cx="14975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更新</a:t>
              </a:r>
              <a:endParaRPr lang="en-US" altLang="zh-CN" dirty="0"/>
            </a:p>
          </p:txBody>
        </p:sp>
        <p:sp>
          <p:nvSpPr>
            <p:cNvPr id="26" name="圆角矩形 25"/>
            <p:cNvSpPr/>
            <p:nvPr/>
          </p:nvSpPr>
          <p:spPr>
            <a:xfrm>
              <a:off x="7538932" y="3435846"/>
              <a:ext cx="14975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现代化改装</a:t>
              </a:r>
              <a:endParaRPr lang="en-US" altLang="zh-CN" dirty="0"/>
            </a:p>
          </p:txBody>
        </p:sp>
        <p:sp>
          <p:nvSpPr>
            <p:cNvPr id="27" name="圆角矩形 26"/>
            <p:cNvSpPr/>
            <p:nvPr/>
          </p:nvSpPr>
          <p:spPr>
            <a:xfrm>
              <a:off x="5138531" y="4443958"/>
              <a:ext cx="2457805"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设备磨损的补偿形式</a:t>
              </a:r>
            </a:p>
          </p:txBody>
        </p:sp>
        <p:cxnSp>
          <p:nvCxnSpPr>
            <p:cNvPr id="10" name="肘形连接符 9"/>
            <p:cNvCxnSpPr>
              <a:endCxn id="18" idx="0"/>
            </p:cNvCxnSpPr>
            <p:nvPr/>
          </p:nvCxnSpPr>
          <p:spPr>
            <a:xfrm rot="10800000" flipV="1">
              <a:off x="4456686" y="2287883"/>
              <a:ext cx="1987522" cy="220191"/>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肘形连接符 13"/>
            <p:cNvCxnSpPr>
              <a:stCxn id="2" idx="2"/>
              <a:endCxn id="19" idx="0"/>
            </p:cNvCxnSpPr>
            <p:nvPr/>
          </p:nvCxnSpPr>
          <p:spPr>
            <a:xfrm rot="5400000">
              <a:off x="6144440" y="2287617"/>
              <a:ext cx="440381" cy="535"/>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肘形连接符 15"/>
            <p:cNvCxnSpPr>
              <a:endCxn id="23" idx="0"/>
            </p:cNvCxnSpPr>
            <p:nvPr/>
          </p:nvCxnSpPr>
          <p:spPr>
            <a:xfrm>
              <a:off x="6442348" y="2287883"/>
              <a:ext cx="1830762" cy="2201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8" name="直接箭头连接符 87"/>
            <p:cNvCxnSpPr>
              <a:stCxn id="18" idx="2"/>
            </p:cNvCxnSpPr>
            <p:nvPr/>
          </p:nvCxnSpPr>
          <p:spPr>
            <a:xfrm>
              <a:off x="4456686" y="3084139"/>
              <a:ext cx="1483466" cy="3517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2" name="直接箭头连接符 91"/>
            <p:cNvCxnSpPr>
              <a:stCxn id="23" idx="2"/>
            </p:cNvCxnSpPr>
            <p:nvPr/>
          </p:nvCxnSpPr>
          <p:spPr>
            <a:xfrm flipH="1">
              <a:off x="6804248" y="3084139"/>
              <a:ext cx="1468862" cy="3517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6" name="直接箭头连接符 95"/>
            <p:cNvCxnSpPr>
              <a:stCxn id="19" idx="2"/>
              <a:endCxn id="25" idx="0"/>
            </p:cNvCxnSpPr>
            <p:nvPr/>
          </p:nvCxnSpPr>
          <p:spPr>
            <a:xfrm>
              <a:off x="6364362" y="3084139"/>
              <a:ext cx="4288" cy="3517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7" name="直接箭头连接符 96"/>
            <p:cNvCxnSpPr/>
            <p:nvPr/>
          </p:nvCxnSpPr>
          <p:spPr>
            <a:xfrm>
              <a:off x="8288694" y="3090364"/>
              <a:ext cx="4288" cy="3517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8" name="肘形连接符 97"/>
            <p:cNvCxnSpPr/>
            <p:nvPr/>
          </p:nvCxnSpPr>
          <p:spPr>
            <a:xfrm rot="10800000">
              <a:off x="4456686" y="3939902"/>
              <a:ext cx="1987522" cy="220191"/>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9" name="肘形连接符 98"/>
            <p:cNvCxnSpPr/>
            <p:nvPr/>
          </p:nvCxnSpPr>
          <p:spPr>
            <a:xfrm rot="16200000" flipV="1">
              <a:off x="6144440" y="4153375"/>
              <a:ext cx="440381" cy="535"/>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0" name="肘形连接符 99"/>
            <p:cNvCxnSpPr/>
            <p:nvPr/>
          </p:nvCxnSpPr>
          <p:spPr>
            <a:xfrm flipV="1">
              <a:off x="6442348" y="3939902"/>
              <a:ext cx="1830762" cy="220192"/>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3" name="上箭头 2"/>
          <p:cNvSpPr/>
          <p:nvPr/>
        </p:nvSpPr>
        <p:spPr>
          <a:xfrm rot="2700000">
            <a:off x="3581400" y="3996055"/>
            <a:ext cx="143510" cy="28829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上箭头 7"/>
          <p:cNvSpPr/>
          <p:nvPr/>
        </p:nvSpPr>
        <p:spPr>
          <a:xfrm rot="19080000">
            <a:off x="8786495" y="3964305"/>
            <a:ext cx="143510" cy="288290"/>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文本框 8"/>
          <p:cNvSpPr txBox="1"/>
          <p:nvPr/>
        </p:nvSpPr>
        <p:spPr>
          <a:xfrm>
            <a:off x="3165475" y="4385945"/>
            <a:ext cx="640080" cy="368300"/>
          </a:xfrm>
          <a:prstGeom prst="rect">
            <a:avLst/>
          </a:prstGeom>
          <a:noFill/>
        </p:spPr>
        <p:txBody>
          <a:bodyPr wrap="none" rtlCol="0" anchor="t">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局部</a:t>
            </a:r>
            <a:endParaRPr lang="zh-CN" altLang="en-US"/>
          </a:p>
        </p:txBody>
      </p:sp>
      <p:sp>
        <p:nvSpPr>
          <p:cNvPr id="12" name="文本框 11"/>
          <p:cNvSpPr txBox="1"/>
          <p:nvPr/>
        </p:nvSpPr>
        <p:spPr>
          <a:xfrm>
            <a:off x="8425180" y="4394835"/>
            <a:ext cx="640080" cy="368300"/>
          </a:xfrm>
          <a:prstGeom prst="rect">
            <a:avLst/>
          </a:prstGeom>
          <a:noFill/>
        </p:spPr>
        <p:txBody>
          <a:bodyPr wrap="none" rtlCol="0" anchor="t">
            <a:spAutoFit/>
          </a:bodyPr>
          <a:lstStyle/>
          <a:p>
            <a:r>
              <a:rPr lang="zh-CN" altLang="en-US" dirty="0">
                <a:solidFill>
                  <a:srgbClr val="FF0000"/>
                </a:solidFill>
                <a:latin typeface="黑体" panose="02010609060101010101" pitchFamily="49" charset="-122"/>
                <a:ea typeface="黑体" panose="02010609060101010101" pitchFamily="49" charset="-122"/>
                <a:sym typeface="+mn-ea"/>
              </a:rPr>
              <a:t>局部</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问题回答</a:t>
            </a: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2</a:t>
            </a:fld>
            <a:endParaRPr lang="zh-CN" altLang="en-US" dirty="0"/>
          </a:p>
        </p:txBody>
      </p:sp>
      <p:sp>
        <p:nvSpPr>
          <p:cNvPr id="35" name="文本框 476163"/>
          <p:cNvSpPr txBox="1">
            <a:spLocks noChangeArrowheads="1"/>
          </p:cNvSpPr>
          <p:nvPr/>
        </p:nvSpPr>
        <p:spPr bwMode="auto">
          <a:xfrm>
            <a:off x="336280" y="805730"/>
            <a:ext cx="84613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000" dirty="0">
                <a:latin typeface="楷体_GB2312"/>
                <a:ea typeface="楷体_GB2312"/>
                <a:cs typeface="楷体_GB2312"/>
              </a:rPr>
              <a:t>例题讲解：</a:t>
            </a:r>
          </a:p>
          <a:p>
            <a:pPr eaLnBrk="1" hangingPunct="1">
              <a:spcBef>
                <a:spcPct val="0"/>
              </a:spcBef>
              <a:buFont typeface="Arial" panose="020B0604020202020204" pitchFamily="34" charset="0"/>
              <a:buNone/>
            </a:pPr>
            <a:r>
              <a:rPr lang="en-US" altLang="zh-CN" sz="2000" dirty="0">
                <a:latin typeface="楷体_GB2312"/>
                <a:ea typeface="楷体_GB2312"/>
                <a:cs typeface="楷体_GB2312"/>
              </a:rPr>
              <a:t>1.[2007</a:t>
            </a:r>
            <a:r>
              <a:rPr lang="zh-CN" altLang="en-US" sz="2000" dirty="0">
                <a:latin typeface="楷体_GB2312"/>
                <a:ea typeface="楷体_GB2312"/>
                <a:cs typeface="楷体_GB2312"/>
              </a:rPr>
              <a:t>真题</a:t>
            </a:r>
            <a:r>
              <a:rPr lang="en-US" altLang="zh-CN" sz="2000" dirty="0">
                <a:latin typeface="楷体_GB2312"/>
                <a:ea typeface="楷体_GB2312"/>
                <a:cs typeface="楷体_GB2312"/>
              </a:rPr>
              <a:t>]</a:t>
            </a:r>
            <a:r>
              <a:rPr lang="zh-CN" altLang="en-US" sz="2000" dirty="0">
                <a:latin typeface="楷体_GB2312"/>
                <a:ea typeface="楷体_GB2312"/>
                <a:cs typeface="楷体_GB2312"/>
              </a:rPr>
              <a:t>进行建设项目敏感性分析时</a:t>
            </a:r>
            <a:r>
              <a:rPr lang="en-US" altLang="zh-CN" sz="2000" dirty="0">
                <a:latin typeface="楷体_GB2312"/>
                <a:ea typeface="楷体_GB2312"/>
                <a:cs typeface="楷体_GB2312"/>
              </a:rPr>
              <a:t>,</a:t>
            </a:r>
            <a:r>
              <a:rPr lang="zh-CN" altLang="en-US" sz="2000" dirty="0">
                <a:latin typeface="楷体_GB2312"/>
                <a:ea typeface="楷体_GB2312"/>
                <a:cs typeface="楷体_GB2312"/>
              </a:rPr>
              <a:t>如果主要分析方案状态和参数变化对投资回收快慢与对方案超额净收益的影响</a:t>
            </a:r>
            <a:r>
              <a:rPr lang="en-US" altLang="zh-CN" sz="2000" dirty="0">
                <a:latin typeface="楷体_GB2312"/>
                <a:ea typeface="楷体_GB2312"/>
                <a:cs typeface="楷体_GB2312"/>
              </a:rPr>
              <a:t>,</a:t>
            </a:r>
            <a:r>
              <a:rPr lang="zh-CN" altLang="en-US" sz="2000" dirty="0">
                <a:latin typeface="楷体_GB2312"/>
                <a:ea typeface="楷体_GB2312"/>
                <a:cs typeface="楷体_GB2312"/>
              </a:rPr>
              <a:t>应选取的分析指标为</a:t>
            </a:r>
            <a:r>
              <a:rPr lang="en-US" altLang="zh-CN" sz="2000" dirty="0">
                <a:latin typeface="楷体_GB2312"/>
                <a:ea typeface="楷体_GB2312"/>
                <a:cs typeface="楷体_GB2312"/>
              </a:rPr>
              <a:t>( C )</a:t>
            </a:r>
            <a:r>
              <a:rPr lang="zh-CN" altLang="en-US" sz="2000" dirty="0">
                <a:latin typeface="楷体_GB2312"/>
                <a:ea typeface="楷体_GB2312"/>
                <a:cs typeface="楷体_GB2312"/>
              </a:rPr>
              <a:t>。</a:t>
            </a:r>
          </a:p>
          <a:p>
            <a:pPr eaLnBrk="1" hangingPunct="1">
              <a:spcBef>
                <a:spcPct val="0"/>
              </a:spcBef>
              <a:buFont typeface="Arial" panose="020B0604020202020204" pitchFamily="34" charset="0"/>
              <a:buNone/>
            </a:pPr>
            <a:endParaRPr lang="zh-CN" altLang="en-US" sz="2000" dirty="0">
              <a:latin typeface="楷体_GB2312"/>
              <a:ea typeface="楷体_GB2312"/>
              <a:cs typeface="楷体_GB2312"/>
            </a:endParaRPr>
          </a:p>
          <a:p>
            <a:pPr eaLnBrk="1" hangingPunct="1">
              <a:spcBef>
                <a:spcPct val="0"/>
              </a:spcBef>
              <a:buFont typeface="Arial" panose="020B0604020202020204" pitchFamily="34" charset="0"/>
              <a:buNone/>
            </a:pPr>
            <a:r>
              <a:rPr lang="en-US" altLang="zh-CN" sz="2000" dirty="0">
                <a:latin typeface="楷体_GB2312"/>
                <a:ea typeface="楷体_GB2312"/>
                <a:cs typeface="楷体_GB2312"/>
              </a:rPr>
              <a:t>A.</a:t>
            </a:r>
            <a:r>
              <a:rPr lang="zh-CN" altLang="en-US" sz="2000" dirty="0">
                <a:latin typeface="楷体_GB2312"/>
                <a:ea typeface="楷体_GB2312"/>
                <a:cs typeface="楷体_GB2312"/>
              </a:rPr>
              <a:t>财务内部收益率与财务净现值      </a:t>
            </a:r>
            <a:r>
              <a:rPr lang="en-US" altLang="zh-CN" sz="2000" dirty="0">
                <a:latin typeface="楷体_GB2312"/>
                <a:ea typeface="楷体_GB2312"/>
                <a:cs typeface="楷体_GB2312"/>
              </a:rPr>
              <a:t>B.</a:t>
            </a:r>
            <a:r>
              <a:rPr lang="zh-CN" altLang="en-US" sz="2000" dirty="0">
                <a:latin typeface="楷体_GB2312"/>
                <a:ea typeface="楷体_GB2312"/>
                <a:cs typeface="楷体_GB2312"/>
              </a:rPr>
              <a:t>投资回收期与财务内部收益率</a:t>
            </a:r>
            <a:br>
              <a:rPr lang="zh-CN" altLang="en-US" sz="2000" dirty="0">
                <a:latin typeface="楷体_GB2312"/>
                <a:ea typeface="楷体_GB2312"/>
                <a:cs typeface="楷体_GB2312"/>
              </a:rPr>
            </a:br>
            <a:r>
              <a:rPr lang="en-US" altLang="zh-CN" sz="2000" dirty="0">
                <a:latin typeface="楷体_GB2312"/>
                <a:ea typeface="楷体_GB2312"/>
                <a:cs typeface="楷体_GB2312"/>
              </a:rPr>
              <a:t>C.</a:t>
            </a:r>
            <a:r>
              <a:rPr lang="zh-CN" altLang="en-US" sz="2000" dirty="0">
                <a:latin typeface="楷体_GB2312"/>
                <a:ea typeface="楷体_GB2312"/>
                <a:cs typeface="楷体_GB2312"/>
              </a:rPr>
              <a:t>投资回收期与财务净现值          </a:t>
            </a:r>
            <a:r>
              <a:rPr lang="en-US" altLang="zh-CN" sz="2000" dirty="0">
                <a:latin typeface="楷体_GB2312"/>
                <a:ea typeface="楷体_GB2312"/>
                <a:cs typeface="楷体_GB2312"/>
              </a:rPr>
              <a:t>D.</a:t>
            </a:r>
            <a:r>
              <a:rPr lang="zh-CN" altLang="en-US" sz="2000" dirty="0">
                <a:latin typeface="楷体_GB2312"/>
                <a:ea typeface="楷体_GB2312"/>
                <a:cs typeface="楷体_GB2312"/>
              </a:rPr>
              <a:t>建设工期与财务净现值</a:t>
            </a:r>
          </a:p>
          <a:p>
            <a:pPr eaLnBrk="1" hangingPunct="1">
              <a:spcBef>
                <a:spcPct val="0"/>
              </a:spcBef>
              <a:buFont typeface="Arial" panose="020B0604020202020204" pitchFamily="34" charset="0"/>
              <a:buNone/>
            </a:pPr>
            <a:endParaRPr lang="en-US" altLang="zh-CN" sz="2000" dirty="0">
              <a:latin typeface="楷体_GB2312"/>
              <a:ea typeface="楷体_GB2312"/>
              <a:cs typeface="楷体_GB2312"/>
            </a:endParaRPr>
          </a:p>
          <a:p>
            <a:pPr eaLnBrk="1" hangingPunct="1">
              <a:spcBef>
                <a:spcPct val="0"/>
              </a:spcBef>
              <a:buFont typeface="Arial" panose="020B0604020202020204" pitchFamily="34" charset="0"/>
              <a:buNone/>
            </a:pPr>
            <a:endParaRPr lang="zh-CN" altLang="en-US" sz="2000" dirty="0">
              <a:latin typeface="楷体_GB2312"/>
              <a:ea typeface="楷体_GB2312"/>
              <a:cs typeface="楷体_GB2312"/>
            </a:endParaRPr>
          </a:p>
          <a:p>
            <a:pPr eaLnBrk="1" hangingPunct="1">
              <a:spcBef>
                <a:spcPct val="0"/>
              </a:spcBef>
              <a:buFont typeface="Arial" panose="020B0604020202020204" pitchFamily="34" charset="0"/>
              <a:buNone/>
            </a:pPr>
            <a:r>
              <a:rPr lang="en-US" altLang="zh-CN" sz="2000" dirty="0">
                <a:latin typeface="楷体_GB2312"/>
                <a:ea typeface="楷体_GB2312"/>
                <a:cs typeface="楷体_GB2312"/>
              </a:rPr>
              <a:t>2</a:t>
            </a:r>
            <a:r>
              <a:rPr lang="zh-CN" altLang="en-US" sz="2000" dirty="0">
                <a:latin typeface="楷体_GB2312"/>
                <a:ea typeface="楷体_GB2312"/>
                <a:cs typeface="楷体_GB2312"/>
              </a:rPr>
              <a:t>．</a:t>
            </a:r>
            <a:r>
              <a:rPr lang="en-US" altLang="zh-CN" sz="2000" dirty="0">
                <a:latin typeface="楷体_GB2312"/>
                <a:ea typeface="楷体_GB2312"/>
                <a:cs typeface="楷体_GB2312"/>
              </a:rPr>
              <a:t>[2006</a:t>
            </a:r>
            <a:r>
              <a:rPr lang="zh-CN" altLang="en-US" sz="2000" dirty="0">
                <a:latin typeface="楷体_GB2312"/>
                <a:ea typeface="楷体_GB2312"/>
                <a:cs typeface="楷体_GB2312"/>
              </a:rPr>
              <a:t>真题</a:t>
            </a:r>
            <a:r>
              <a:rPr lang="en-US" altLang="zh-CN" sz="2000" dirty="0">
                <a:latin typeface="楷体_GB2312"/>
                <a:ea typeface="楷体_GB2312"/>
                <a:cs typeface="楷体_GB2312"/>
              </a:rPr>
              <a:t>]</a:t>
            </a:r>
            <a:r>
              <a:rPr lang="zh-CN" altLang="en-US" sz="2000" dirty="0">
                <a:latin typeface="楷体_GB2312"/>
                <a:ea typeface="楷体_GB2312"/>
                <a:cs typeface="楷体_GB2312"/>
              </a:rPr>
              <a:t>根据对项目不同方案的敏感性分析，投资者应选择（ </a:t>
            </a:r>
            <a:r>
              <a:rPr lang="en-US" altLang="zh-CN" sz="2000" dirty="0">
                <a:latin typeface="楷体_GB2312"/>
                <a:ea typeface="楷体_GB2312"/>
                <a:cs typeface="楷体_GB2312"/>
              </a:rPr>
              <a:t>D </a:t>
            </a:r>
            <a:r>
              <a:rPr lang="zh-CN" altLang="en-US" sz="2000" dirty="0">
                <a:latin typeface="楷体_GB2312"/>
                <a:ea typeface="楷体_GB2312"/>
                <a:cs typeface="楷体_GB2312"/>
              </a:rPr>
              <a:t>）的方案实施。   </a:t>
            </a:r>
            <a:br>
              <a:rPr lang="zh-CN" altLang="en-US" sz="2000" dirty="0">
                <a:latin typeface="楷体_GB2312"/>
                <a:ea typeface="楷体_GB2312"/>
                <a:cs typeface="楷体_GB2312"/>
              </a:rPr>
            </a:br>
            <a:r>
              <a:rPr lang="en-US" altLang="zh-CN" sz="2000" dirty="0">
                <a:latin typeface="楷体_GB2312"/>
                <a:ea typeface="楷体_GB2312"/>
                <a:cs typeface="楷体_GB2312"/>
              </a:rPr>
              <a:t>A.</a:t>
            </a:r>
            <a:r>
              <a:rPr lang="zh-CN" altLang="en-US" sz="2000" dirty="0">
                <a:latin typeface="楷体_GB2312"/>
                <a:ea typeface="楷体_GB2312"/>
                <a:cs typeface="楷体_GB2312"/>
              </a:rPr>
              <a:t>盈亏平衡点高，抗风险能力适中  </a:t>
            </a:r>
            <a:r>
              <a:rPr lang="en-US" altLang="zh-CN" sz="2000" dirty="0">
                <a:latin typeface="楷体_GB2312"/>
                <a:ea typeface="楷体_GB2312"/>
                <a:cs typeface="楷体_GB2312"/>
              </a:rPr>
              <a:t>B.</a:t>
            </a:r>
            <a:r>
              <a:rPr lang="zh-CN" altLang="en-US" sz="2000" dirty="0">
                <a:latin typeface="楷体_GB2312"/>
                <a:ea typeface="楷体_GB2312"/>
                <a:cs typeface="楷体_GB2312"/>
              </a:rPr>
              <a:t>盈亏平衡点低，承受风险能力弱     </a:t>
            </a:r>
            <a:r>
              <a:rPr lang="en-US" altLang="zh-CN" sz="2000" dirty="0">
                <a:latin typeface="楷体_GB2312"/>
                <a:ea typeface="楷体_GB2312"/>
                <a:cs typeface="楷体_GB2312"/>
              </a:rPr>
              <a:t>                        C.</a:t>
            </a:r>
            <a:r>
              <a:rPr lang="zh-CN" altLang="en-US" sz="2000" dirty="0">
                <a:latin typeface="楷体_GB2312"/>
                <a:ea typeface="楷体_GB2312"/>
                <a:cs typeface="楷体_GB2312"/>
              </a:rPr>
              <a:t>项目敏感程度大，抗风险能力强  </a:t>
            </a:r>
            <a:r>
              <a:rPr lang="en-US" altLang="zh-CN" sz="2000" dirty="0">
                <a:latin typeface="楷体_GB2312"/>
                <a:ea typeface="楷体_GB2312"/>
                <a:cs typeface="楷体_GB2312"/>
              </a:rPr>
              <a:t>D.</a:t>
            </a:r>
            <a:r>
              <a:rPr lang="zh-CN" altLang="en-US" sz="2000" dirty="0">
                <a:latin typeface="楷体_GB2312"/>
                <a:ea typeface="楷体_GB2312"/>
                <a:cs typeface="楷体_GB2312"/>
              </a:rPr>
              <a:t>项目敏感程度小，抗风险能力强  </a:t>
            </a:r>
            <a:endParaRPr lang="en-US" altLang="zh-CN" sz="2000" dirty="0">
              <a:latin typeface="楷体_GB2312"/>
              <a:ea typeface="楷体_GB2312"/>
              <a:cs typeface="楷体_GB2312"/>
            </a:endParaRPr>
          </a:p>
        </p:txBody>
      </p:sp>
      <p:sp>
        <p:nvSpPr>
          <p:cNvPr id="36" name="圆角矩形 35"/>
          <p:cNvSpPr/>
          <p:nvPr/>
        </p:nvSpPr>
        <p:spPr>
          <a:xfrm>
            <a:off x="8028384" y="1491630"/>
            <a:ext cx="432048" cy="25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7869510" y="3326010"/>
            <a:ext cx="504056" cy="25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6"/>
                                        </p:tgtEl>
                                        <p:attrNameLst>
                                          <p:attrName>ppt_x</p:attrName>
                                        </p:attrNameLst>
                                      </p:cBhvr>
                                      <p:tavLst>
                                        <p:tav tm="0">
                                          <p:val>
                                            <p:strVal val="ppt_x"/>
                                          </p:val>
                                        </p:tav>
                                        <p:tav tm="100000">
                                          <p:val>
                                            <p:strVal val="ppt_x"/>
                                          </p:val>
                                        </p:tav>
                                      </p:tavLst>
                                    </p:anim>
                                    <p:anim calcmode="lin" valueType="num">
                                      <p:cBhvr additive="base">
                                        <p:cTn id="7" dur="500"/>
                                        <p:tgtEl>
                                          <p:spTgt spid="36"/>
                                        </p:tgtEl>
                                        <p:attrNameLst>
                                          <p:attrName>ppt_y</p:attrName>
                                        </p:attrNameLst>
                                      </p:cBhvr>
                                      <p:tavLst>
                                        <p:tav tm="0">
                                          <p:val>
                                            <p:strVal val="ppt_y"/>
                                          </p:val>
                                        </p:tav>
                                        <p:tav tm="100000">
                                          <p:val>
                                            <p:strVal val="1+ppt_h/2"/>
                                          </p:val>
                                        </p:tav>
                                      </p:tavLst>
                                    </p:anim>
                                    <p:set>
                                      <p:cBhvr>
                                        <p:cTn id="8" dur="1" fill="hold">
                                          <p:stCondLst>
                                            <p:cond delay="499"/>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8"/>
                                        </p:tgtEl>
                                        <p:attrNameLst>
                                          <p:attrName>ppt_x</p:attrName>
                                        </p:attrNameLst>
                                      </p:cBhvr>
                                      <p:tavLst>
                                        <p:tav tm="0">
                                          <p:val>
                                            <p:strVal val="ppt_x"/>
                                          </p:val>
                                        </p:tav>
                                        <p:tav tm="100000">
                                          <p:val>
                                            <p:strVal val="ppt_x"/>
                                          </p:val>
                                        </p:tav>
                                      </p:tavLst>
                                    </p:anim>
                                    <p:anim calcmode="lin" valueType="num">
                                      <p:cBhvr additive="base">
                                        <p:cTn id="13" dur="500"/>
                                        <p:tgtEl>
                                          <p:spTgt spid="38"/>
                                        </p:tgtEl>
                                        <p:attrNameLst>
                                          <p:attrName>ppt_y</p:attrName>
                                        </p:attrNameLst>
                                      </p:cBhvr>
                                      <p:tavLst>
                                        <p:tav tm="0">
                                          <p:val>
                                            <p:strVal val="ppt_y"/>
                                          </p:val>
                                        </p:tav>
                                        <p:tav tm="100000">
                                          <p:val>
                                            <p:strVal val="1+ppt_h/2"/>
                                          </p:val>
                                        </p:tav>
                                      </p:tavLst>
                                    </p:anim>
                                    <p:set>
                                      <p:cBhvr>
                                        <p:cTn id="14"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20</a:t>
            </a:fld>
            <a:endParaRPr lang="zh-CN" altLang="en-US" dirty="0"/>
          </a:p>
        </p:txBody>
      </p:sp>
      <p:sp>
        <p:nvSpPr>
          <p:cNvPr id="20" name="矩形 19"/>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1"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设备的补偿</a:t>
            </a:r>
          </a:p>
        </p:txBody>
      </p:sp>
      <p:pic>
        <p:nvPicPr>
          <p:cNvPr id="22"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1" name="文本框 32"/>
          <p:cNvSpPr txBox="1"/>
          <p:nvPr/>
        </p:nvSpPr>
        <p:spPr>
          <a:xfrm>
            <a:off x="251460" y="1739900"/>
            <a:ext cx="8705215" cy="39878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solidFill>
                  <a:srgbClr val="FF0000"/>
                </a:solidFill>
                <a:latin typeface="黑体" panose="02010609060101010101" pitchFamily="49" charset="-122"/>
                <a:ea typeface="黑体" panose="02010609060101010101" pitchFamily="49" charset="-122"/>
              </a:rPr>
              <a:t>综合磨损</a:t>
            </a:r>
            <a:r>
              <a:rPr lang="zh-CN" altLang="en-US" sz="2000" dirty="0">
                <a:latin typeface="黑体" panose="02010609060101010101" pitchFamily="49" charset="-122"/>
                <a:ea typeface="黑体" panose="02010609060101010101" pitchFamily="49" charset="-122"/>
              </a:rPr>
              <a:t>的存在，因此，设备磨损后的补偿形式需要进行</a:t>
            </a:r>
            <a:r>
              <a:rPr lang="zh-CN" altLang="en-US" sz="2000" dirty="0">
                <a:solidFill>
                  <a:srgbClr val="FF0000"/>
                </a:solidFill>
                <a:latin typeface="黑体" panose="02010609060101010101" pitchFamily="49" charset="-122"/>
                <a:ea typeface="黑体" panose="02010609060101010101" pitchFamily="49" charset="-122"/>
              </a:rPr>
              <a:t>更深入</a:t>
            </a:r>
            <a:r>
              <a:rPr lang="zh-CN" altLang="en-US" sz="2000" dirty="0">
                <a:latin typeface="黑体" panose="02010609060101010101" pitchFamily="49" charset="-122"/>
                <a:ea typeface="黑体" panose="02010609060101010101" pitchFamily="49" charset="-122"/>
              </a:rPr>
              <a:t>的研究。</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34" name="椭圆 33"/>
          <p:cNvSpPr/>
          <p:nvPr/>
        </p:nvSpPr>
        <p:spPr>
          <a:xfrm>
            <a:off x="179512" y="2427734"/>
            <a:ext cx="1590667"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陈旧落后设备</a:t>
            </a:r>
          </a:p>
        </p:txBody>
      </p:sp>
      <p:sp>
        <p:nvSpPr>
          <p:cNvPr id="35" name="文本框 32"/>
          <p:cNvSpPr txBox="1"/>
          <p:nvPr/>
        </p:nvSpPr>
        <p:spPr>
          <a:xfrm>
            <a:off x="1857634" y="2716138"/>
            <a:ext cx="3299184" cy="369332"/>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应当用较先进的设备尽早替代</a:t>
            </a:r>
          </a:p>
        </p:txBody>
      </p:sp>
      <p:sp>
        <p:nvSpPr>
          <p:cNvPr id="38" name="椭圆 37"/>
          <p:cNvSpPr/>
          <p:nvPr/>
        </p:nvSpPr>
        <p:spPr>
          <a:xfrm>
            <a:off x="179705" y="3507740"/>
            <a:ext cx="1534795" cy="940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整机性能尚可</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局部缺陷</a:t>
            </a:r>
          </a:p>
        </p:txBody>
      </p:sp>
      <p:sp>
        <p:nvSpPr>
          <p:cNvPr id="39" name="文本框 32"/>
          <p:cNvSpPr txBox="1"/>
          <p:nvPr/>
        </p:nvSpPr>
        <p:spPr>
          <a:xfrm>
            <a:off x="1907799" y="3940403"/>
            <a:ext cx="3299184" cy="369332"/>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应加以改进和现代化改装</a:t>
            </a:r>
          </a:p>
        </p:txBody>
      </p:sp>
      <p:sp>
        <p:nvSpPr>
          <p:cNvPr id="40" name="椭圆 39"/>
          <p:cNvSpPr/>
          <p:nvPr/>
        </p:nvSpPr>
        <p:spPr>
          <a:xfrm>
            <a:off x="6514187" y="2355726"/>
            <a:ext cx="1590667"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无维修</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设计</a:t>
            </a:r>
          </a:p>
        </p:txBody>
      </p:sp>
      <p:sp>
        <p:nvSpPr>
          <p:cNvPr id="41" name="矩形 40"/>
          <p:cNvSpPr/>
          <p:nvPr/>
        </p:nvSpPr>
        <p:spPr>
          <a:xfrm rot="5400000" flipV="1">
            <a:off x="4175060" y="3472747"/>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32"/>
          <p:cNvSpPr txBox="1"/>
          <p:nvPr/>
        </p:nvSpPr>
        <p:spPr>
          <a:xfrm>
            <a:off x="6123045" y="3219822"/>
            <a:ext cx="2520280" cy="646331"/>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黑体" panose="02010609060101010101" pitchFamily="49" charset="-122"/>
                <a:ea typeface="黑体" panose="02010609060101010101" pitchFamily="49" charset="-122"/>
              </a:rPr>
              <a:t>需要进行</a:t>
            </a:r>
            <a:r>
              <a:rPr lang="zh-CN" altLang="en-US" dirty="0">
                <a:solidFill>
                  <a:srgbClr val="FF0000"/>
                </a:solidFill>
                <a:latin typeface="黑体" panose="02010609060101010101" pitchFamily="49" charset="-122"/>
                <a:ea typeface="黑体" panose="02010609060101010101" pitchFamily="49" charset="-122"/>
              </a:rPr>
              <a:t>大修理</a:t>
            </a:r>
            <a:r>
              <a:rPr lang="zh-CN" altLang="en-US" dirty="0">
                <a:latin typeface="黑体" panose="02010609060101010101" pitchFamily="49" charset="-122"/>
                <a:ea typeface="黑体" panose="02010609060101010101" pitchFamily="49" charset="-122"/>
              </a:rPr>
              <a:t>时</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恰好到了</a:t>
            </a:r>
            <a:r>
              <a:rPr lang="zh-CN" altLang="en-US" dirty="0">
                <a:solidFill>
                  <a:srgbClr val="FF0000"/>
                </a:solidFill>
                <a:latin typeface="黑体" panose="02010609060101010101" pitchFamily="49" charset="-122"/>
                <a:ea typeface="黑体" panose="02010609060101010101" pitchFamily="49" charset="-122"/>
              </a:rPr>
              <a:t>更换</a:t>
            </a:r>
            <a:r>
              <a:rPr lang="zh-CN" altLang="en-US" dirty="0">
                <a:latin typeface="黑体" panose="02010609060101010101" pitchFamily="49" charset="-122"/>
                <a:ea typeface="黑体" panose="02010609060101010101" pitchFamily="49" charset="-122"/>
              </a:rPr>
              <a:t>时刻</a:t>
            </a:r>
          </a:p>
        </p:txBody>
      </p:sp>
      <p:sp>
        <p:nvSpPr>
          <p:cNvPr id="8" name="矩形 7"/>
          <p:cNvSpPr/>
          <p:nvPr/>
        </p:nvSpPr>
        <p:spPr>
          <a:xfrm>
            <a:off x="5739160" y="4011910"/>
            <a:ext cx="165301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理想情况</a:t>
            </a:r>
          </a:p>
        </p:txBody>
      </p:sp>
      <p:sp>
        <p:nvSpPr>
          <p:cNvPr id="9" name="矩形 8"/>
          <p:cNvSpPr/>
          <p:nvPr/>
        </p:nvSpPr>
        <p:spPr>
          <a:xfrm>
            <a:off x="7812361" y="3985582"/>
            <a:ext cx="792088"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
        <p:nvSpPr>
          <p:cNvPr id="26" name="文本框 746499"/>
          <p:cNvSpPr txBox="1">
            <a:spLocks noChangeArrowheads="1"/>
          </p:cNvSpPr>
          <p:nvPr/>
        </p:nvSpPr>
        <p:spPr bwMode="auto">
          <a:xfrm>
            <a:off x="1907540" y="2287270"/>
            <a:ext cx="31508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None/>
            </a:pPr>
            <a:r>
              <a:rPr lang="zh-CN" altLang="en-US" sz="1800" dirty="0">
                <a:solidFill>
                  <a:srgbClr val="0000FF"/>
                </a:solidFill>
                <a:latin typeface="黑体" panose="02010609060101010101" pitchFamily="49" charset="-122"/>
                <a:ea typeface="黑体" panose="02010609060101010101" pitchFamily="49" charset="-122"/>
              </a:rPr>
              <a:t>性能差、能耗高、污染重等</a:t>
            </a:r>
          </a:p>
        </p:txBody>
      </p:sp>
      <p:sp>
        <p:nvSpPr>
          <p:cNvPr id="2" name="文本框 746499"/>
          <p:cNvSpPr txBox="1">
            <a:spLocks noChangeArrowheads="1"/>
          </p:cNvSpPr>
          <p:nvPr/>
        </p:nvSpPr>
        <p:spPr bwMode="auto">
          <a:xfrm>
            <a:off x="1891030" y="3490595"/>
            <a:ext cx="331597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None/>
            </a:pPr>
            <a:r>
              <a:rPr lang="zh-CN" altLang="en-US" sz="1800" dirty="0">
                <a:solidFill>
                  <a:srgbClr val="0000FF"/>
                </a:solidFill>
                <a:latin typeface="黑体" panose="02010609060101010101" pitchFamily="49" charset="-122"/>
                <a:ea typeface="黑体" panose="02010609060101010101" pitchFamily="49" charset="-122"/>
              </a:rPr>
              <a:t>个别技术经济指标落后的设备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
          <p:cNvSpPr/>
          <p:nvPr/>
        </p:nvSpPr>
        <p:spPr>
          <a:xfrm>
            <a:off x="6156325" y="0"/>
            <a:ext cx="2987675" cy="2209800"/>
          </a:xfrm>
          <a:prstGeom prst="rect">
            <a:avLst/>
          </a:prstGeom>
          <a:solidFill>
            <a:srgbClr val="7FA6C7">
              <a:lumMod val="60000"/>
              <a:lumOff val="40000"/>
              <a:alpha val="69804"/>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sp>
        <p:nvSpPr>
          <p:cNvPr id="10" name="矩形 4"/>
          <p:cNvSpPr>
            <a:spLocks noChangeArrowheads="1"/>
          </p:cNvSpPr>
          <p:nvPr/>
        </p:nvSpPr>
        <p:spPr bwMode="auto">
          <a:xfrm>
            <a:off x="2312988" y="2209800"/>
            <a:ext cx="6831012" cy="1439863"/>
          </a:xfrm>
          <a:prstGeom prst="rect">
            <a:avLst/>
          </a:prstGeom>
          <a:solidFill>
            <a:srgbClr val="0072C6"/>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lvl="0">
              <a:defRPr/>
            </a:pPr>
            <a:r>
              <a:rPr lang="zh-CN" altLang="en-US" sz="2800" kern="0" dirty="0">
                <a:solidFill>
                  <a:sysClr val="window" lastClr="FFFFFF"/>
                </a:solidFill>
                <a:latin typeface="Arial" panose="020B0604020202020204" pitchFamily="34" charset="0"/>
                <a:ea typeface="方正粗宋简体"/>
                <a:cs typeface="Arial" panose="020B0604020202020204" pitchFamily="34" charset="0"/>
              </a:rPr>
              <a:t>        设备更新方案比选原则 </a:t>
            </a:r>
          </a:p>
        </p:txBody>
      </p:sp>
      <p:sp>
        <p:nvSpPr>
          <p:cNvPr id="11" name="文本框 4"/>
          <p:cNvSpPr txBox="1">
            <a:spLocks noChangeArrowheads="1"/>
          </p:cNvSpPr>
          <p:nvPr/>
        </p:nvSpPr>
        <p:spPr bwMode="auto">
          <a:xfrm>
            <a:off x="6156325" y="1128713"/>
            <a:ext cx="3095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ea typeface="微软雅黑" panose="020B0503020204020204" pitchFamily="34" charset="-122"/>
              </a:defRPr>
            </a:lvl1pPr>
            <a:lvl2pPr marL="742950" indent="-285750">
              <a:defRPr>
                <a:solidFill>
                  <a:schemeClr val="tx1"/>
                </a:solidFill>
                <a:latin typeface="Franklin Gothic Medium" panose="020B0603020102020204" pitchFamily="34" charset="0"/>
                <a:ea typeface="微软雅黑" panose="020B0503020204020204" pitchFamily="34" charset="-122"/>
              </a:defRPr>
            </a:lvl2pPr>
            <a:lvl3pPr marL="1143000" indent="-228600">
              <a:defRPr>
                <a:solidFill>
                  <a:schemeClr val="tx1"/>
                </a:solidFill>
                <a:latin typeface="Franklin Gothic Medium" panose="020B0603020102020204" pitchFamily="34" charset="0"/>
                <a:ea typeface="微软雅黑" panose="020B0503020204020204" pitchFamily="34" charset="-122"/>
              </a:defRPr>
            </a:lvl3pPr>
            <a:lvl4pPr marL="1600200" indent="-228600">
              <a:defRPr>
                <a:solidFill>
                  <a:schemeClr val="tx1"/>
                </a:solidFill>
                <a:latin typeface="Franklin Gothic Medium" panose="020B0603020102020204" pitchFamily="34" charset="0"/>
                <a:ea typeface="微软雅黑" panose="020B0503020204020204" pitchFamily="34" charset="-122"/>
              </a:defRPr>
            </a:lvl4pPr>
            <a:lvl5pPr marL="2057400" indent="-228600">
              <a:defRPr>
                <a:solidFill>
                  <a:schemeClr val="tx1"/>
                </a:solidFill>
                <a:latin typeface="Franklin Gothic Medium" panose="020B06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1" i="1" u="none" strike="noStrike" kern="0" cap="none" spc="0" normalizeH="0" baseline="0" noProof="0" dirty="0">
                <a:ln>
                  <a:noFill/>
                </a:ln>
                <a:solidFill>
                  <a:srgbClr val="014C8D"/>
                </a:solidFill>
                <a:effectLst/>
                <a:uLnTx/>
                <a:uFillTx/>
                <a:latin typeface="Adobe Gothic Std B"/>
                <a:ea typeface="Adobe Gothic Std B"/>
                <a:cs typeface="Adobe Gothic Std B"/>
              </a:rPr>
              <a:t>Part 2</a:t>
            </a:r>
            <a:endParaRPr kumimoji="0" lang="zh-CN" altLang="en-US" sz="4000" b="1" i="0" u="none" strike="noStrike" kern="0" cap="none" spc="0" normalizeH="0" baseline="0" noProof="0" dirty="0">
              <a:ln>
                <a:noFill/>
              </a:ln>
              <a:solidFill>
                <a:srgbClr val="014C8D"/>
              </a:solidFill>
              <a:effectLst/>
              <a:uLnTx/>
              <a:uFillTx/>
              <a:latin typeface="Adobe Gothic Std B"/>
              <a:ea typeface="微软雅黑" panose="020B0503020204020204" pitchFamily="34" charset="-122"/>
            </a:endParaRPr>
          </a:p>
        </p:txBody>
      </p:sp>
      <p:sp>
        <p:nvSpPr>
          <p:cNvPr id="12" name="矩形 4"/>
          <p:cNvSpPr/>
          <p:nvPr/>
        </p:nvSpPr>
        <p:spPr>
          <a:xfrm>
            <a:off x="1588" y="3649663"/>
            <a:ext cx="2312987" cy="1493837"/>
          </a:xfrm>
          <a:prstGeom prst="rect">
            <a:avLst/>
          </a:prstGeom>
          <a:solidFill>
            <a:srgbClr val="4BACC6">
              <a:lumMod val="40000"/>
              <a:lumOff val="60000"/>
              <a:alpha val="70000"/>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pic>
        <p:nvPicPr>
          <p:cNvPr id="13" name="图片 12" descr="bridge.jpg"/>
          <p:cNvPicPr/>
          <p:nvPr/>
        </p:nvPicPr>
        <p:blipFill>
          <a:blip r:embed="rId2"/>
          <a:stretch>
            <a:fillRect/>
          </a:stretch>
        </p:blipFill>
        <p:spPr>
          <a:xfrm>
            <a:off x="0" y="2209800"/>
            <a:ext cx="2314575" cy="14398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22</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eaLnBrk="1" fontAlgn="auto" hangingPunct="1">
              <a:spcBef>
                <a:spcPts val="0"/>
              </a:spcBef>
              <a:spcAft>
                <a:spcPts val="0"/>
              </a:spcAft>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设备更新的概念</a:t>
            </a:r>
            <a:endParaRPr lang="zh-CN" altLang="en-US"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45" name="文本框 626689"/>
          <p:cNvSpPr txBox="1">
            <a:spLocks noChangeArrowheads="1"/>
          </p:cNvSpPr>
          <p:nvPr/>
        </p:nvSpPr>
        <p:spPr bwMode="auto">
          <a:xfrm>
            <a:off x="498516" y="1707654"/>
            <a:ext cx="8136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000" b="1" dirty="0">
                <a:latin typeface="黑体" panose="02010609060101010101" pitchFamily="49" charset="-122"/>
                <a:ea typeface="黑体" panose="02010609060101010101" pitchFamily="49" charset="-122"/>
                <a:cs typeface="楷体_GB2312"/>
              </a:rPr>
              <a:t>1</a:t>
            </a:r>
            <a:r>
              <a:rPr lang="zh-CN" altLang="en-US" sz="2000" b="1" dirty="0">
                <a:latin typeface="黑体" panose="02010609060101010101" pitchFamily="49" charset="-122"/>
                <a:ea typeface="黑体" panose="02010609060101010101" pitchFamily="49" charset="-122"/>
                <a:cs typeface="楷体_GB2312"/>
              </a:rPr>
              <a:t>，设备更新的概念</a:t>
            </a:r>
            <a:endParaRPr lang="zh-CN" altLang="en-US" sz="2000" dirty="0">
              <a:latin typeface="黑体" panose="02010609060101010101" pitchFamily="49" charset="-122"/>
              <a:ea typeface="黑体" panose="02010609060101010101" pitchFamily="49" charset="-122"/>
              <a:cs typeface="楷体_GB2312"/>
            </a:endParaRPr>
          </a:p>
        </p:txBody>
      </p:sp>
      <p:sp>
        <p:nvSpPr>
          <p:cNvPr id="46" name="文本框 626689"/>
          <p:cNvSpPr txBox="1">
            <a:spLocks noChangeArrowheads="1"/>
          </p:cNvSpPr>
          <p:nvPr/>
        </p:nvSpPr>
        <p:spPr bwMode="auto">
          <a:xfrm>
            <a:off x="0" y="2067694"/>
            <a:ext cx="9138308"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spcBef>
                <a:spcPct val="0"/>
              </a:spcBef>
              <a:buFont typeface="Arial" panose="020B0604020202020204" pitchFamily="34" charset="0"/>
              <a:buNone/>
            </a:pPr>
            <a:r>
              <a:rPr lang="zh-CN" altLang="en-US" sz="2000" dirty="0">
                <a:solidFill>
                  <a:srgbClr val="0070C0"/>
                </a:solidFill>
                <a:latin typeface="黑体" panose="02010609060101010101" pitchFamily="49" charset="-122"/>
                <a:ea typeface="黑体" panose="02010609060101010101" pitchFamily="49" charset="-122"/>
                <a:cs typeface="楷体_GB2312"/>
              </a:rPr>
              <a:t>对旧设备的整体更新</a:t>
            </a:r>
            <a:endParaRPr lang="en-US" altLang="zh-CN" sz="2000" dirty="0">
              <a:solidFill>
                <a:srgbClr val="0070C0"/>
              </a:solidFill>
              <a:latin typeface="黑体" panose="02010609060101010101" pitchFamily="49" charset="-122"/>
              <a:ea typeface="黑体" panose="02010609060101010101" pitchFamily="49" charset="-122"/>
              <a:cs typeface="楷体_GB2312"/>
            </a:endParaRPr>
          </a:p>
          <a:p>
            <a:pPr indent="457200" algn="ctr" eaLnBrk="1" hangingPunct="1">
              <a:lnSpc>
                <a:spcPct val="125000"/>
              </a:lnSpc>
              <a:spcBef>
                <a:spcPct val="0"/>
              </a:spcBef>
              <a:buFont typeface="Arial" panose="020B0604020202020204" pitchFamily="34" charset="0"/>
              <a:buNone/>
            </a:pPr>
            <a:r>
              <a:rPr lang="zh-CN" altLang="en-US" sz="2000" b="1" dirty="0">
                <a:latin typeface="黑体" panose="02010609060101010101" pitchFamily="49" charset="-122"/>
                <a:ea typeface="黑体" panose="02010609060101010101" pitchFamily="49" charset="-122"/>
                <a:cs typeface="楷体_GB2312"/>
              </a:rPr>
              <a:t>原型设备更新</a:t>
            </a:r>
            <a:r>
              <a:rPr lang="zh-CN" altLang="en-US" sz="2000" dirty="0">
                <a:latin typeface="黑体" panose="02010609060101010101" pitchFamily="49" charset="-122"/>
                <a:ea typeface="黑体" panose="02010609060101010101" pitchFamily="49" charset="-122"/>
                <a:cs typeface="楷体_GB2312"/>
              </a:rPr>
              <a:t>   和   </a:t>
            </a:r>
            <a:r>
              <a:rPr lang="zh-CN" altLang="en-US" sz="2000" b="1" dirty="0">
                <a:latin typeface="黑体" panose="02010609060101010101" pitchFamily="49" charset="-122"/>
                <a:ea typeface="黑体" panose="02010609060101010101" pitchFamily="49" charset="-122"/>
                <a:cs typeface="楷体_GB2312"/>
              </a:rPr>
              <a:t>新型设备更新</a:t>
            </a:r>
          </a:p>
        </p:txBody>
      </p:sp>
      <p:sp>
        <p:nvSpPr>
          <p:cNvPr id="79" name="矩形 78"/>
          <p:cNvSpPr/>
          <p:nvPr/>
        </p:nvSpPr>
        <p:spPr>
          <a:xfrm>
            <a:off x="15618" y="3003798"/>
            <a:ext cx="91383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746499"/>
          <p:cNvSpPr txBox="1">
            <a:spLocks noChangeArrowheads="1"/>
          </p:cNvSpPr>
          <p:nvPr/>
        </p:nvSpPr>
        <p:spPr bwMode="auto">
          <a:xfrm>
            <a:off x="467544" y="3147814"/>
            <a:ext cx="5256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Ø"/>
            </a:pPr>
            <a:r>
              <a:rPr lang="zh-CN" altLang="en-US" sz="1800" dirty="0">
                <a:solidFill>
                  <a:srgbClr val="0000FF"/>
                </a:solidFill>
                <a:latin typeface="黑体" panose="02010609060101010101" pitchFamily="49" charset="-122"/>
                <a:ea typeface="黑体" panose="02010609060101010101" pitchFamily="49" charset="-122"/>
              </a:rPr>
              <a:t>原型设备更新</a:t>
            </a:r>
          </a:p>
        </p:txBody>
      </p:sp>
      <p:sp>
        <p:nvSpPr>
          <p:cNvPr id="52" name="文本框 32"/>
          <p:cNvSpPr txBox="1"/>
          <p:nvPr/>
        </p:nvSpPr>
        <p:spPr>
          <a:xfrm>
            <a:off x="1187083" y="3579862"/>
            <a:ext cx="6264696"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简单更新，用</a:t>
            </a:r>
            <a:r>
              <a:rPr lang="zh-CN" altLang="en-US" sz="2000" dirty="0">
                <a:solidFill>
                  <a:srgbClr val="FF0000"/>
                </a:solidFill>
                <a:latin typeface="黑体" panose="02010609060101010101" pitchFamily="49" charset="-122"/>
                <a:ea typeface="黑体" panose="02010609060101010101" pitchFamily="49" charset="-122"/>
              </a:rPr>
              <a:t>结构相同</a:t>
            </a:r>
            <a:r>
              <a:rPr lang="zh-CN" altLang="en-US" sz="2000" dirty="0">
                <a:latin typeface="黑体" panose="02010609060101010101" pitchFamily="49" charset="-122"/>
                <a:ea typeface="黑体" panose="02010609060101010101" pitchFamily="49" charset="-122"/>
              </a:rPr>
              <a:t>的新设备区更新旧设备</a:t>
            </a:r>
          </a:p>
        </p:txBody>
      </p:sp>
      <p:sp>
        <p:nvSpPr>
          <p:cNvPr id="54" name="文本框 32"/>
          <p:cNvSpPr txBox="1"/>
          <p:nvPr/>
        </p:nvSpPr>
        <p:spPr>
          <a:xfrm>
            <a:off x="1187083" y="4111301"/>
            <a:ext cx="6264696"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解决设备的损坏问题，不具有更新技术的性质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23</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eaLnBrk="1" fontAlgn="auto" hangingPunct="1">
              <a:spcBef>
                <a:spcPts val="0"/>
              </a:spcBef>
              <a:spcAft>
                <a:spcPts val="0"/>
              </a:spcAft>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设备更新的概念</a:t>
            </a:r>
            <a:endParaRPr lang="zh-CN" altLang="en-US"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51" name="文本框 746499"/>
          <p:cNvSpPr txBox="1">
            <a:spLocks noChangeArrowheads="1"/>
          </p:cNvSpPr>
          <p:nvPr/>
        </p:nvSpPr>
        <p:spPr bwMode="auto">
          <a:xfrm>
            <a:off x="467544" y="1707654"/>
            <a:ext cx="5256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Ø"/>
            </a:pPr>
            <a:r>
              <a:rPr lang="zh-CN" altLang="en-US" sz="1800" dirty="0">
                <a:solidFill>
                  <a:srgbClr val="0000FF"/>
                </a:solidFill>
                <a:latin typeface="黑体" panose="02010609060101010101" pitchFamily="49" charset="-122"/>
                <a:ea typeface="黑体" panose="02010609060101010101" pitchFamily="49" charset="-122"/>
              </a:rPr>
              <a:t>新型设备更新</a:t>
            </a:r>
          </a:p>
        </p:txBody>
      </p:sp>
      <p:sp>
        <p:nvSpPr>
          <p:cNvPr id="52" name="文本框 32"/>
          <p:cNvSpPr txBox="1"/>
          <p:nvPr/>
        </p:nvSpPr>
        <p:spPr>
          <a:xfrm>
            <a:off x="1187083" y="2139702"/>
            <a:ext cx="6264696" cy="707886"/>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结构先进、技术完善、效率更高、能耗更低等新型设备更换</a:t>
            </a:r>
            <a:r>
              <a:rPr lang="zh-CN" altLang="en-US" sz="2000" dirty="0">
                <a:solidFill>
                  <a:srgbClr val="FF0000"/>
                </a:solidFill>
                <a:latin typeface="黑体" panose="02010609060101010101" pitchFamily="49" charset="-122"/>
                <a:ea typeface="黑体" panose="02010609060101010101" pitchFamily="49" charset="-122"/>
              </a:rPr>
              <a:t>技术老旧、经济上不宜使用</a:t>
            </a:r>
            <a:r>
              <a:rPr lang="zh-CN" altLang="en-US" sz="2000" dirty="0">
                <a:latin typeface="黑体" panose="02010609060101010101" pitchFamily="49" charset="-122"/>
                <a:ea typeface="黑体" panose="02010609060101010101" pitchFamily="49" charset="-122"/>
              </a:rPr>
              <a:t>的旧设备。</a:t>
            </a:r>
          </a:p>
        </p:txBody>
      </p:sp>
      <p:sp>
        <p:nvSpPr>
          <p:cNvPr id="54" name="文本框 32"/>
          <p:cNvSpPr txBox="1"/>
          <p:nvPr/>
        </p:nvSpPr>
        <p:spPr>
          <a:xfrm>
            <a:off x="1187083" y="2859782"/>
            <a:ext cx="6264696"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具有</a:t>
            </a:r>
            <a:r>
              <a:rPr lang="zh-CN" altLang="en-US" sz="2000" dirty="0">
                <a:solidFill>
                  <a:srgbClr val="FF0000"/>
                </a:solidFill>
                <a:latin typeface="黑体" panose="02010609060101010101" pitchFamily="49" charset="-122"/>
                <a:ea typeface="黑体" panose="02010609060101010101" pitchFamily="49" charset="-122"/>
              </a:rPr>
              <a:t>更新技术</a:t>
            </a:r>
            <a:r>
              <a:rPr lang="zh-CN" altLang="en-US" sz="2000" dirty="0">
                <a:latin typeface="黑体" panose="02010609060101010101" pitchFamily="49" charset="-122"/>
                <a:ea typeface="黑体" panose="02010609060101010101" pitchFamily="49" charset="-122"/>
              </a:rPr>
              <a:t>的性质，是技术发展的基础。</a:t>
            </a:r>
          </a:p>
        </p:txBody>
      </p:sp>
      <p:sp>
        <p:nvSpPr>
          <p:cNvPr id="18" name="矩形 17"/>
          <p:cNvSpPr/>
          <p:nvPr/>
        </p:nvSpPr>
        <p:spPr>
          <a:xfrm>
            <a:off x="15618" y="3363838"/>
            <a:ext cx="91383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3568" y="3632009"/>
            <a:ext cx="1728192" cy="4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黑体" panose="02010609060101010101" pitchFamily="49" charset="-122"/>
                <a:ea typeface="黑体" panose="02010609060101010101" pitchFamily="49" charset="-122"/>
              </a:rPr>
              <a:t>实物形态</a:t>
            </a:r>
          </a:p>
        </p:txBody>
      </p:sp>
      <p:sp>
        <p:nvSpPr>
          <p:cNvPr id="20" name="椭圆 19"/>
          <p:cNvSpPr/>
          <p:nvPr/>
        </p:nvSpPr>
        <p:spPr>
          <a:xfrm>
            <a:off x="660849" y="4384712"/>
            <a:ext cx="1728192" cy="491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黑体" panose="02010609060101010101" pitchFamily="49" charset="-122"/>
                <a:ea typeface="黑体" panose="02010609060101010101" pitchFamily="49" charset="-122"/>
              </a:rPr>
              <a:t>价值形态</a:t>
            </a:r>
          </a:p>
        </p:txBody>
      </p:sp>
      <p:sp>
        <p:nvSpPr>
          <p:cNvPr id="21" name="文本框 32"/>
          <p:cNvSpPr txBox="1"/>
          <p:nvPr/>
        </p:nvSpPr>
        <p:spPr>
          <a:xfrm>
            <a:off x="2627784" y="3692990"/>
            <a:ext cx="3888432" cy="369332"/>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设备更新：新设备替换旧设备</a:t>
            </a:r>
          </a:p>
        </p:txBody>
      </p:sp>
      <p:sp>
        <p:nvSpPr>
          <p:cNvPr id="22" name="文本框 32"/>
          <p:cNvSpPr txBox="1"/>
          <p:nvPr/>
        </p:nvSpPr>
        <p:spPr>
          <a:xfrm>
            <a:off x="2627784" y="4445693"/>
            <a:ext cx="3888432" cy="369332"/>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设备在运动中消耗的价值的重新补偿</a:t>
            </a:r>
          </a:p>
        </p:txBody>
      </p:sp>
      <p:sp>
        <p:nvSpPr>
          <p:cNvPr id="23" name="文本框 32"/>
          <p:cNvSpPr txBox="1"/>
          <p:nvPr/>
        </p:nvSpPr>
        <p:spPr>
          <a:xfrm>
            <a:off x="179512" y="3675677"/>
            <a:ext cx="43204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设备更新</a:t>
            </a:r>
          </a:p>
        </p:txBody>
      </p:sp>
      <p:sp>
        <p:nvSpPr>
          <p:cNvPr id="2" name="右箭头 1"/>
          <p:cNvSpPr/>
          <p:nvPr/>
        </p:nvSpPr>
        <p:spPr>
          <a:xfrm>
            <a:off x="2411760" y="3854364"/>
            <a:ext cx="191686" cy="60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2411760" y="4585878"/>
            <a:ext cx="191686" cy="60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a:off x="6660232" y="4062322"/>
            <a:ext cx="432048" cy="322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626689"/>
          <p:cNvSpPr txBox="1">
            <a:spLocks noChangeArrowheads="1"/>
          </p:cNvSpPr>
          <p:nvPr/>
        </p:nvSpPr>
        <p:spPr bwMode="auto">
          <a:xfrm>
            <a:off x="7133728" y="3601032"/>
            <a:ext cx="19027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spcBef>
                <a:spcPct val="0"/>
              </a:spcBef>
              <a:buFont typeface="Wingdings" panose="05000000000000000000" pitchFamily="2" charset="2"/>
              <a:buChar char="Ø"/>
            </a:pPr>
            <a:r>
              <a:rPr lang="zh-CN" altLang="en-US" sz="1800" dirty="0">
                <a:solidFill>
                  <a:srgbClr val="0070C0"/>
                </a:solidFill>
                <a:latin typeface="黑体" panose="02010609060101010101" pitchFamily="49" charset="-122"/>
                <a:ea typeface="黑体" panose="02010609060101010101" pitchFamily="49" charset="-122"/>
                <a:cs typeface="楷体_GB2312"/>
              </a:rPr>
              <a:t>提高企业生产的现代化水平</a:t>
            </a:r>
            <a:endParaRPr lang="en-US" altLang="zh-CN" sz="1800" dirty="0">
              <a:solidFill>
                <a:srgbClr val="0070C0"/>
              </a:solidFill>
              <a:latin typeface="黑体" panose="02010609060101010101" pitchFamily="49" charset="-122"/>
              <a:ea typeface="黑体" panose="02010609060101010101" pitchFamily="49" charset="-122"/>
              <a:cs typeface="楷体_GB2312"/>
            </a:endParaRPr>
          </a:p>
          <a:p>
            <a:pPr marL="285750" indent="-285750" eaLnBrk="1" hangingPunct="1">
              <a:spcBef>
                <a:spcPct val="0"/>
              </a:spcBef>
              <a:buFont typeface="Wingdings" panose="05000000000000000000" pitchFamily="2" charset="2"/>
              <a:buChar char="Ø"/>
            </a:pPr>
            <a:r>
              <a:rPr lang="zh-CN" altLang="en-US" sz="1800" dirty="0">
                <a:solidFill>
                  <a:srgbClr val="0070C0"/>
                </a:solidFill>
                <a:latin typeface="黑体" panose="02010609060101010101" pitchFamily="49" charset="-122"/>
                <a:ea typeface="黑体" panose="02010609060101010101" pitchFamily="49" charset="-122"/>
                <a:cs typeface="楷体_GB2312"/>
              </a:rPr>
              <a:t>尽快地形成新的生产力</a:t>
            </a:r>
          </a:p>
        </p:txBody>
      </p:sp>
      <p:sp>
        <p:nvSpPr>
          <p:cNvPr id="5" name="圆角矩形 4"/>
          <p:cNvSpPr/>
          <p:nvPr/>
        </p:nvSpPr>
        <p:spPr>
          <a:xfrm>
            <a:off x="179512" y="1707654"/>
            <a:ext cx="8856984" cy="1552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anim calcmode="lin" valueType="num">
                                      <p:cBhvr>
                                        <p:cTn id="53" dur="1000" fill="hold"/>
                                        <p:tgtEl>
                                          <p:spTgt spid="5"/>
                                        </p:tgtEl>
                                        <p:attrNameLst>
                                          <p:attrName>ppt_x</p:attrName>
                                        </p:attrNameLst>
                                      </p:cBhvr>
                                      <p:tavLst>
                                        <p:tav tm="0">
                                          <p:val>
                                            <p:strVal val="#ppt_x"/>
                                          </p:val>
                                        </p:tav>
                                        <p:tav tm="100000">
                                          <p:val>
                                            <p:strVal val="#ppt_x"/>
                                          </p:val>
                                        </p:tav>
                                      </p:tavLst>
                                    </p:anim>
                                    <p:anim calcmode="lin" valueType="num">
                                      <p:cBhvr>
                                        <p:cTn id="5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 grpId="0" animBg="1"/>
      <p:bldP spid="24" grpId="0" animBg="1"/>
      <p:bldP spid="3" grpId="0" animBg="1"/>
      <p:bldP spid="26"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24</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设备更新的策略</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80" name="矩形 79"/>
          <p:cNvSpPr/>
          <p:nvPr/>
        </p:nvSpPr>
        <p:spPr>
          <a:xfrm rot="5400000" flipV="1">
            <a:off x="1415896" y="3368782"/>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626690"/>
          <p:cNvSpPr txBox="1">
            <a:spLocks noChangeArrowheads="1"/>
          </p:cNvSpPr>
          <p:nvPr/>
        </p:nvSpPr>
        <p:spPr bwMode="auto">
          <a:xfrm>
            <a:off x="3131840" y="1851670"/>
            <a:ext cx="5581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fontAlgn="base" hangingPunct="1">
              <a:spcBef>
                <a:spcPct val="0"/>
              </a:spcBef>
              <a:spcAft>
                <a:spcPct val="0"/>
              </a:spcAft>
              <a:buFont typeface="Wingdings" panose="05000000000000000000" pitchFamily="2" charset="2"/>
              <a:buChar char="u"/>
            </a:pPr>
            <a:r>
              <a:rPr lang="zh-CN" altLang="en-US" sz="2000" dirty="0">
                <a:solidFill>
                  <a:srgbClr val="000000"/>
                </a:solidFill>
                <a:latin typeface="黑体" panose="02010609060101010101" pitchFamily="49" charset="-122"/>
                <a:ea typeface="黑体" panose="02010609060101010101" pitchFamily="49" charset="-122"/>
                <a:cs typeface="楷体_GB2312"/>
              </a:rPr>
              <a:t>客观需求</a:t>
            </a:r>
            <a:endParaRPr lang="en-US" altLang="zh-CN" sz="2000" dirty="0">
              <a:solidFill>
                <a:srgbClr val="000000"/>
              </a:solidFill>
              <a:latin typeface="黑体" panose="02010609060101010101" pitchFamily="49" charset="-122"/>
              <a:ea typeface="黑体" panose="02010609060101010101" pitchFamily="49" charset="-122"/>
              <a:cs typeface="楷体_GB2312"/>
            </a:endParaRPr>
          </a:p>
        </p:txBody>
      </p:sp>
      <p:sp>
        <p:nvSpPr>
          <p:cNvPr id="25" name="文本框 626689"/>
          <p:cNvSpPr txBox="1">
            <a:spLocks noChangeArrowheads="1"/>
          </p:cNvSpPr>
          <p:nvPr/>
        </p:nvSpPr>
        <p:spPr bwMode="auto">
          <a:xfrm>
            <a:off x="498516" y="1635646"/>
            <a:ext cx="8136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buNone/>
              <a:defRPr/>
            </a:pPr>
            <a:r>
              <a:rPr lang="en-US" altLang="zh-CN" sz="2000" b="1" dirty="0">
                <a:latin typeface="黑体" panose="02010609060101010101" pitchFamily="49" charset="-122"/>
                <a:ea typeface="黑体" panose="02010609060101010101" pitchFamily="49" charset="-122"/>
                <a:cs typeface="楷体_GB2312"/>
              </a:rPr>
              <a:t>2</a:t>
            </a:r>
            <a:r>
              <a:rPr lang="zh-CN" altLang="en-US" sz="2000" b="1" dirty="0">
                <a:latin typeface="黑体" panose="02010609060101010101" pitchFamily="49" charset="-122"/>
                <a:ea typeface="黑体" panose="02010609060101010101" pitchFamily="49" charset="-122"/>
                <a:cs typeface="楷体_GB2312"/>
              </a:rPr>
              <a:t>，设备更新的</a:t>
            </a:r>
            <a:r>
              <a:rPr lang="zh-CN" altLang="en-US" sz="2000" b="1" dirty="0">
                <a:effectLst>
                  <a:outerShdw blurRad="38100" dist="38100" dir="2700000" algn="tl">
                    <a:srgbClr val="000000">
                      <a:alpha val="43137"/>
                    </a:srgbClr>
                  </a:outerShdw>
                </a:effectLst>
                <a:cs typeface="Arial" panose="020B0604020202020204" pitchFamily="34" charset="0"/>
              </a:rPr>
              <a:t>策略</a:t>
            </a:r>
          </a:p>
        </p:txBody>
      </p:sp>
      <p:pic>
        <p:nvPicPr>
          <p:cNvPr id="573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368500"/>
            <a:ext cx="968280" cy="2178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文本框 32"/>
          <p:cNvSpPr txBox="1"/>
          <p:nvPr/>
        </p:nvSpPr>
        <p:spPr>
          <a:xfrm>
            <a:off x="1187624" y="2368500"/>
            <a:ext cx="1489308"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为什么要更新？</a:t>
            </a:r>
          </a:p>
        </p:txBody>
      </p:sp>
      <p:sp>
        <p:nvSpPr>
          <p:cNvPr id="30" name="文本框 32"/>
          <p:cNvSpPr txBox="1"/>
          <p:nvPr/>
        </p:nvSpPr>
        <p:spPr>
          <a:xfrm>
            <a:off x="1259632" y="3103619"/>
            <a:ext cx="1489308"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如何更新？</a:t>
            </a:r>
          </a:p>
        </p:txBody>
      </p:sp>
      <p:sp>
        <p:nvSpPr>
          <p:cNvPr id="31" name="文本框 32"/>
          <p:cNvSpPr txBox="1"/>
          <p:nvPr/>
        </p:nvSpPr>
        <p:spPr>
          <a:xfrm>
            <a:off x="1259632" y="3893463"/>
            <a:ext cx="1489308"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何时更新？</a:t>
            </a:r>
          </a:p>
        </p:txBody>
      </p:sp>
      <p:sp>
        <p:nvSpPr>
          <p:cNvPr id="9" name="矩形 8"/>
          <p:cNvSpPr/>
          <p:nvPr/>
        </p:nvSpPr>
        <p:spPr>
          <a:xfrm>
            <a:off x="3522847" y="2211710"/>
            <a:ext cx="5441641" cy="584775"/>
          </a:xfrm>
          <a:prstGeom prst="rect">
            <a:avLst/>
          </a:prstGeom>
        </p:spPr>
        <p:txBody>
          <a:bodyPr wrap="square">
            <a:spAutoFit/>
          </a:bodyPr>
          <a:lstStyle/>
          <a:p>
            <a:pPr indent="457200"/>
            <a:r>
              <a:rPr lang="zh-CN" altLang="en-US" sz="1600" dirty="0">
                <a:latin typeface="黑体" panose="02010609060101010101" pitchFamily="49" charset="-122"/>
                <a:ea typeface="黑体" panose="02010609060101010101" pitchFamily="49" charset="-122"/>
                <a:cs typeface="楷体_GB2312"/>
              </a:rPr>
              <a:t>企业</a:t>
            </a:r>
            <a:r>
              <a:rPr lang="zh-CN" altLang="en-US" sz="1600" dirty="0">
                <a:solidFill>
                  <a:srgbClr val="FF0000"/>
                </a:solidFill>
                <a:latin typeface="黑体" panose="02010609060101010101" pitchFamily="49" charset="-122"/>
                <a:ea typeface="黑体" panose="02010609060101010101" pitchFamily="49" charset="-122"/>
                <a:cs typeface="楷体_GB2312"/>
              </a:rPr>
              <a:t>生产发展和技术进步</a:t>
            </a:r>
            <a:r>
              <a:rPr lang="zh-CN" altLang="en-US" sz="1600" dirty="0">
                <a:latin typeface="黑体" panose="02010609060101010101" pitchFamily="49" charset="-122"/>
                <a:ea typeface="黑体" panose="02010609060101010101" pitchFamily="49" charset="-122"/>
                <a:cs typeface="楷体_GB2312"/>
              </a:rPr>
              <a:t>的客观需求，对企业经济效益有着重要影响。</a:t>
            </a:r>
            <a:endParaRPr lang="zh-CN" altLang="en-US" sz="1600" dirty="0"/>
          </a:p>
        </p:txBody>
      </p:sp>
      <p:sp>
        <p:nvSpPr>
          <p:cNvPr id="33" name="矩形 32"/>
          <p:cNvSpPr/>
          <p:nvPr/>
        </p:nvSpPr>
        <p:spPr>
          <a:xfrm>
            <a:off x="2987824" y="2931790"/>
            <a:ext cx="6048672"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746499"/>
          <p:cNvSpPr txBox="1">
            <a:spLocks noChangeArrowheads="1"/>
          </p:cNvSpPr>
          <p:nvPr/>
        </p:nvSpPr>
        <p:spPr bwMode="auto">
          <a:xfrm>
            <a:off x="2915816" y="3003798"/>
            <a:ext cx="5256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Ø"/>
            </a:pPr>
            <a:r>
              <a:rPr lang="zh-CN" altLang="en-US" sz="1800" dirty="0">
                <a:solidFill>
                  <a:srgbClr val="0000FF"/>
                </a:solidFill>
                <a:latin typeface="黑体" panose="02010609060101010101" pitchFamily="49" charset="-122"/>
                <a:ea typeface="黑体" panose="02010609060101010101" pitchFamily="49" charset="-122"/>
              </a:rPr>
              <a:t>两个定性的极端认知</a:t>
            </a:r>
          </a:p>
        </p:txBody>
      </p:sp>
      <p:sp>
        <p:nvSpPr>
          <p:cNvPr id="35" name="椭圆 34"/>
          <p:cNvSpPr/>
          <p:nvPr/>
        </p:nvSpPr>
        <p:spPr>
          <a:xfrm>
            <a:off x="3635896" y="3438041"/>
            <a:ext cx="1656184" cy="529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草率更新</a:t>
            </a:r>
          </a:p>
        </p:txBody>
      </p:sp>
      <p:sp>
        <p:nvSpPr>
          <p:cNvPr id="36" name="椭圆 35"/>
          <p:cNvSpPr/>
          <p:nvPr/>
        </p:nvSpPr>
        <p:spPr>
          <a:xfrm>
            <a:off x="6516216" y="3435846"/>
            <a:ext cx="1656184" cy="529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拖延更新</a:t>
            </a:r>
          </a:p>
        </p:txBody>
      </p:sp>
      <p:sp>
        <p:nvSpPr>
          <p:cNvPr id="11" name="下箭头 10"/>
          <p:cNvSpPr/>
          <p:nvPr/>
        </p:nvSpPr>
        <p:spPr>
          <a:xfrm>
            <a:off x="4304276" y="4031978"/>
            <a:ext cx="252028" cy="30921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8" name="下箭头 37"/>
          <p:cNvSpPr/>
          <p:nvPr/>
        </p:nvSpPr>
        <p:spPr>
          <a:xfrm>
            <a:off x="7272300" y="4031978"/>
            <a:ext cx="252028" cy="30921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9" name="文本框 32"/>
          <p:cNvSpPr txBox="1"/>
          <p:nvPr/>
        </p:nvSpPr>
        <p:spPr>
          <a:xfrm>
            <a:off x="2843808" y="4443958"/>
            <a:ext cx="2862920"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600" dirty="0">
                <a:latin typeface="黑体" panose="02010609060101010101" pitchFamily="49" charset="-122"/>
                <a:ea typeface="黑体" panose="02010609060101010101" pitchFamily="49" charset="-122"/>
              </a:rPr>
              <a:t>资金浪费，失去其他收益机会</a:t>
            </a:r>
          </a:p>
        </p:txBody>
      </p:sp>
      <p:sp>
        <p:nvSpPr>
          <p:cNvPr id="40" name="文本框 32"/>
          <p:cNvSpPr txBox="1"/>
          <p:nvPr/>
        </p:nvSpPr>
        <p:spPr>
          <a:xfrm>
            <a:off x="6012160" y="4427081"/>
            <a:ext cx="2747255"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600" dirty="0">
                <a:latin typeface="黑体" panose="02010609060101010101" pitchFamily="49" charset="-122"/>
                <a:ea typeface="黑体" panose="02010609060101010101" pitchFamily="49" charset="-122"/>
              </a:rPr>
              <a:t>成本上升，失去竞争优势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11" grpId="0" animBg="1"/>
      <p:bldP spid="38" grpId="0" animBg="1"/>
      <p:bldP spid="3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25</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设备更新的策略</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80" name="矩形 79"/>
          <p:cNvSpPr/>
          <p:nvPr/>
        </p:nvSpPr>
        <p:spPr>
          <a:xfrm rot="5400000" flipV="1">
            <a:off x="1897092" y="3368782"/>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626689"/>
          <p:cNvSpPr txBox="1">
            <a:spLocks noChangeArrowheads="1"/>
          </p:cNvSpPr>
          <p:nvPr/>
        </p:nvSpPr>
        <p:spPr bwMode="auto">
          <a:xfrm>
            <a:off x="498516" y="1635646"/>
            <a:ext cx="8136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buNone/>
              <a:defRPr/>
            </a:pPr>
            <a:r>
              <a:rPr lang="en-US" altLang="zh-CN" sz="2000" b="1" dirty="0">
                <a:latin typeface="黑体" panose="02010609060101010101" pitchFamily="49" charset="-122"/>
                <a:ea typeface="黑体" panose="02010609060101010101" pitchFamily="49" charset="-122"/>
                <a:cs typeface="楷体_GB2312"/>
              </a:rPr>
              <a:t>2</a:t>
            </a:r>
            <a:r>
              <a:rPr lang="zh-CN" altLang="en-US" sz="2000" b="1" dirty="0">
                <a:latin typeface="黑体" panose="02010609060101010101" pitchFamily="49" charset="-122"/>
                <a:ea typeface="黑体" panose="02010609060101010101" pitchFamily="49" charset="-122"/>
                <a:cs typeface="楷体_GB2312"/>
              </a:rPr>
              <a:t>，设备更新的</a:t>
            </a:r>
            <a:r>
              <a:rPr lang="zh-CN" altLang="en-US" sz="2000" b="1" dirty="0">
                <a:effectLst>
                  <a:outerShdw blurRad="38100" dist="38100" dir="2700000" algn="tl">
                    <a:srgbClr val="000000">
                      <a:alpha val="43137"/>
                    </a:srgbClr>
                  </a:outerShdw>
                </a:effectLst>
                <a:cs typeface="Arial" panose="020B0604020202020204" pitchFamily="34" charset="0"/>
              </a:rPr>
              <a:t>策略</a:t>
            </a:r>
          </a:p>
        </p:txBody>
      </p:sp>
      <p:sp>
        <p:nvSpPr>
          <p:cNvPr id="3" name="爆炸形 1 2"/>
          <p:cNvSpPr/>
          <p:nvPr/>
        </p:nvSpPr>
        <p:spPr>
          <a:xfrm>
            <a:off x="357758" y="2262910"/>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既有性能</a:t>
            </a:r>
          </a:p>
        </p:txBody>
      </p:sp>
      <p:sp>
        <p:nvSpPr>
          <p:cNvPr id="37" name="爆炸形 1 36"/>
          <p:cNvSpPr/>
          <p:nvPr/>
        </p:nvSpPr>
        <p:spPr>
          <a:xfrm>
            <a:off x="179512" y="2967574"/>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磨损程度</a:t>
            </a:r>
          </a:p>
        </p:txBody>
      </p:sp>
      <p:sp>
        <p:nvSpPr>
          <p:cNvPr id="41" name="爆炸形 1 40"/>
          <p:cNvSpPr/>
          <p:nvPr/>
        </p:nvSpPr>
        <p:spPr>
          <a:xfrm>
            <a:off x="918778" y="3601529"/>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服务年限</a:t>
            </a:r>
          </a:p>
        </p:txBody>
      </p:sp>
      <p:sp>
        <p:nvSpPr>
          <p:cNvPr id="42" name="爆炸形 1 41"/>
          <p:cNvSpPr/>
          <p:nvPr/>
        </p:nvSpPr>
        <p:spPr>
          <a:xfrm>
            <a:off x="1549735" y="3003798"/>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技术进步</a:t>
            </a:r>
          </a:p>
        </p:txBody>
      </p:sp>
      <p:sp>
        <p:nvSpPr>
          <p:cNvPr id="43" name="爆炸形 1 42"/>
          <p:cNvSpPr/>
          <p:nvPr/>
        </p:nvSpPr>
        <p:spPr>
          <a:xfrm>
            <a:off x="1619672" y="2283718"/>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a:t>
            </a:r>
          </a:p>
        </p:txBody>
      </p:sp>
      <p:sp>
        <p:nvSpPr>
          <p:cNvPr id="5" name="圆角矩形 4"/>
          <p:cNvSpPr/>
          <p:nvPr/>
        </p:nvSpPr>
        <p:spPr>
          <a:xfrm>
            <a:off x="179512" y="2139702"/>
            <a:ext cx="2808312" cy="223224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文本框 32"/>
          <p:cNvSpPr txBox="1"/>
          <p:nvPr/>
        </p:nvSpPr>
        <p:spPr>
          <a:xfrm>
            <a:off x="830456" y="4429113"/>
            <a:ext cx="1578431" cy="338554"/>
          </a:xfrm>
          <a:prstGeom prst="rect">
            <a:avLst/>
          </a:prstGeom>
          <a:noFill/>
        </p:spPr>
        <p:txBody>
          <a:bodyPr wrap="square" rtlCol="0">
            <a:spAutoFit/>
          </a:bodyPr>
          <a:lstStyle/>
          <a:p>
            <a:r>
              <a:rPr lang="en-US" altLang="zh-CN" sz="1600" dirty="0">
                <a:latin typeface="Arial" panose="020B0604020202020204" pitchFamily="34" charset="0"/>
                <a:ea typeface="黑体" panose="02010609060101010101" pitchFamily="49" charset="-122"/>
                <a:cs typeface="Arial" panose="020B0604020202020204" pitchFamily="34" charset="0"/>
              </a:rPr>
              <a:t>Consideration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45" name="文本框 32"/>
          <p:cNvSpPr txBox="1"/>
          <p:nvPr/>
        </p:nvSpPr>
        <p:spPr>
          <a:xfrm>
            <a:off x="3635896" y="2346434"/>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凡是修复比较合理的，不应过早更新</a:t>
            </a:r>
          </a:p>
        </p:txBody>
      </p:sp>
      <p:sp>
        <p:nvSpPr>
          <p:cNvPr id="46" name="文本框 32"/>
          <p:cNvSpPr txBox="1"/>
          <p:nvPr/>
        </p:nvSpPr>
        <p:spPr>
          <a:xfrm>
            <a:off x="3635896" y="2994311"/>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可以修中改进的，不要急于更新</a:t>
            </a:r>
          </a:p>
        </p:txBody>
      </p:sp>
      <p:sp>
        <p:nvSpPr>
          <p:cNvPr id="47" name="文本框 32"/>
          <p:cNvSpPr txBox="1"/>
          <p:nvPr/>
        </p:nvSpPr>
        <p:spPr>
          <a:xfrm>
            <a:off x="3654422" y="3642188"/>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能更新单个部件达到要求的，不必更新整机</a:t>
            </a:r>
          </a:p>
        </p:txBody>
      </p:sp>
      <p:sp>
        <p:nvSpPr>
          <p:cNvPr id="48" name="文本框 32"/>
          <p:cNvSpPr txBox="1"/>
          <p:nvPr/>
        </p:nvSpPr>
        <p:spPr>
          <a:xfrm>
            <a:off x="3654422" y="4290065"/>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更换单机性能满足要求的，不必换整条生产线</a:t>
            </a:r>
          </a:p>
        </p:txBody>
      </p:sp>
      <p:sp>
        <p:nvSpPr>
          <p:cNvPr id="49" name="文本框 32"/>
          <p:cNvSpPr txBox="1"/>
          <p:nvPr/>
        </p:nvSpPr>
        <p:spPr>
          <a:xfrm>
            <a:off x="3635896" y="1924356"/>
            <a:ext cx="1578431" cy="338554"/>
          </a:xfrm>
          <a:prstGeom prst="rect">
            <a:avLst/>
          </a:prstGeom>
          <a:noFill/>
        </p:spPr>
        <p:txBody>
          <a:bodyPr wrap="square" rtlCol="0">
            <a:spAutoFit/>
          </a:bodyPr>
          <a:lstStyle/>
          <a:p>
            <a:r>
              <a:rPr lang="zh-CN" altLang="en-US" sz="1600" dirty="0">
                <a:solidFill>
                  <a:srgbClr val="FF0000"/>
                </a:solidFill>
                <a:latin typeface="Arial" panose="020B0604020202020204" pitchFamily="34" charset="0"/>
                <a:ea typeface="黑体" panose="02010609060101010101" pitchFamily="49" charset="-122"/>
                <a:cs typeface="Arial" panose="020B0604020202020204" pitchFamily="34" charset="0"/>
              </a:rPr>
              <a:t>定性主导思路：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26</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设备更新的策略</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80" name="矩形 79"/>
          <p:cNvSpPr/>
          <p:nvPr/>
        </p:nvSpPr>
        <p:spPr>
          <a:xfrm rot="5400000" flipV="1">
            <a:off x="1897092" y="3368782"/>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626689"/>
          <p:cNvSpPr txBox="1">
            <a:spLocks noChangeArrowheads="1"/>
          </p:cNvSpPr>
          <p:nvPr/>
        </p:nvSpPr>
        <p:spPr bwMode="auto">
          <a:xfrm>
            <a:off x="498516" y="1635646"/>
            <a:ext cx="8136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buNone/>
              <a:defRPr/>
            </a:pPr>
            <a:r>
              <a:rPr lang="en-US" altLang="zh-CN" sz="2000" b="1" dirty="0">
                <a:latin typeface="黑体" panose="02010609060101010101" pitchFamily="49" charset="-122"/>
                <a:ea typeface="黑体" panose="02010609060101010101" pitchFamily="49" charset="-122"/>
                <a:cs typeface="楷体_GB2312"/>
              </a:rPr>
              <a:t>2</a:t>
            </a:r>
            <a:r>
              <a:rPr lang="zh-CN" altLang="en-US" sz="2000" b="1" dirty="0">
                <a:latin typeface="黑体" panose="02010609060101010101" pitchFamily="49" charset="-122"/>
                <a:ea typeface="黑体" panose="02010609060101010101" pitchFamily="49" charset="-122"/>
                <a:cs typeface="楷体_GB2312"/>
              </a:rPr>
              <a:t>，设备更新的</a:t>
            </a:r>
            <a:r>
              <a:rPr lang="zh-CN" altLang="en-US" sz="2000" b="1" dirty="0">
                <a:effectLst>
                  <a:outerShdw blurRad="38100" dist="38100" dir="2700000" algn="tl">
                    <a:srgbClr val="000000">
                      <a:alpha val="43137"/>
                    </a:srgbClr>
                  </a:outerShdw>
                </a:effectLst>
                <a:cs typeface="Arial" panose="020B0604020202020204" pitchFamily="34" charset="0"/>
              </a:rPr>
              <a:t>策略</a:t>
            </a:r>
          </a:p>
        </p:txBody>
      </p:sp>
      <p:sp>
        <p:nvSpPr>
          <p:cNvPr id="3" name="爆炸形 1 2"/>
          <p:cNvSpPr/>
          <p:nvPr/>
        </p:nvSpPr>
        <p:spPr>
          <a:xfrm>
            <a:off x="357758" y="2262910"/>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既有性能</a:t>
            </a:r>
          </a:p>
        </p:txBody>
      </p:sp>
      <p:sp>
        <p:nvSpPr>
          <p:cNvPr id="37" name="爆炸形 1 36"/>
          <p:cNvSpPr/>
          <p:nvPr/>
        </p:nvSpPr>
        <p:spPr>
          <a:xfrm>
            <a:off x="179512" y="2967574"/>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磨损程度</a:t>
            </a:r>
          </a:p>
        </p:txBody>
      </p:sp>
      <p:sp>
        <p:nvSpPr>
          <p:cNvPr id="41" name="爆炸形 1 40"/>
          <p:cNvSpPr/>
          <p:nvPr/>
        </p:nvSpPr>
        <p:spPr>
          <a:xfrm>
            <a:off x="918778" y="3601529"/>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服务年限</a:t>
            </a:r>
          </a:p>
        </p:txBody>
      </p:sp>
      <p:sp>
        <p:nvSpPr>
          <p:cNvPr id="42" name="爆炸形 1 41"/>
          <p:cNvSpPr/>
          <p:nvPr/>
        </p:nvSpPr>
        <p:spPr>
          <a:xfrm>
            <a:off x="1549735" y="3003798"/>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技术进步</a:t>
            </a:r>
          </a:p>
        </p:txBody>
      </p:sp>
      <p:sp>
        <p:nvSpPr>
          <p:cNvPr id="43" name="爆炸形 1 42"/>
          <p:cNvSpPr/>
          <p:nvPr/>
        </p:nvSpPr>
        <p:spPr>
          <a:xfrm>
            <a:off x="1619672" y="2283718"/>
            <a:ext cx="1261914" cy="7200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a:t>
            </a:r>
          </a:p>
        </p:txBody>
      </p:sp>
      <p:sp>
        <p:nvSpPr>
          <p:cNvPr id="5" name="圆角矩形 4"/>
          <p:cNvSpPr/>
          <p:nvPr/>
        </p:nvSpPr>
        <p:spPr>
          <a:xfrm>
            <a:off x="179512" y="2139702"/>
            <a:ext cx="2808312" cy="223224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文本框 32"/>
          <p:cNvSpPr txBox="1"/>
          <p:nvPr/>
        </p:nvSpPr>
        <p:spPr>
          <a:xfrm>
            <a:off x="830456" y="4429113"/>
            <a:ext cx="1578431" cy="338554"/>
          </a:xfrm>
          <a:prstGeom prst="rect">
            <a:avLst/>
          </a:prstGeom>
          <a:noFill/>
        </p:spPr>
        <p:txBody>
          <a:bodyPr wrap="square" rtlCol="0">
            <a:spAutoFit/>
          </a:bodyPr>
          <a:lstStyle/>
          <a:p>
            <a:r>
              <a:rPr lang="en-US" altLang="zh-CN" sz="1600" dirty="0">
                <a:latin typeface="Arial" panose="020B0604020202020204" pitchFamily="34" charset="0"/>
                <a:ea typeface="黑体" panose="02010609060101010101" pitchFamily="49" charset="-122"/>
                <a:cs typeface="Arial" panose="020B0604020202020204" pitchFamily="34" charset="0"/>
              </a:rPr>
              <a:t>Consideration</a:t>
            </a:r>
            <a:endParaRPr lang="zh-CN" alt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45" name="文本框 32"/>
          <p:cNvSpPr txBox="1"/>
          <p:nvPr/>
        </p:nvSpPr>
        <p:spPr>
          <a:xfrm>
            <a:off x="3635896" y="2201740"/>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设备损耗严重，大修后性能、精度仍不能满足要求</a:t>
            </a:r>
          </a:p>
        </p:txBody>
      </p:sp>
      <p:sp>
        <p:nvSpPr>
          <p:cNvPr id="46" name="文本框 32"/>
          <p:cNvSpPr txBox="1"/>
          <p:nvPr/>
        </p:nvSpPr>
        <p:spPr>
          <a:xfrm>
            <a:off x="3635896" y="2715088"/>
            <a:ext cx="5094042" cy="584775"/>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技术已经陈旧落后，能耗高、使用操作条件不好、对环境污染严重，技术经济效果很不好</a:t>
            </a:r>
          </a:p>
        </p:txBody>
      </p:sp>
      <p:sp>
        <p:nvSpPr>
          <p:cNvPr id="47" name="文本框 32"/>
          <p:cNvSpPr txBox="1"/>
          <p:nvPr/>
        </p:nvSpPr>
        <p:spPr>
          <a:xfrm>
            <a:off x="3654422" y="3507176"/>
            <a:ext cx="5094042"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设备役龄长，大修虽可恢复，但经济效果不如更新</a:t>
            </a:r>
          </a:p>
        </p:txBody>
      </p:sp>
      <p:sp>
        <p:nvSpPr>
          <p:cNvPr id="49" name="文本框 32"/>
          <p:cNvSpPr txBox="1"/>
          <p:nvPr/>
        </p:nvSpPr>
        <p:spPr>
          <a:xfrm>
            <a:off x="3635896" y="1779662"/>
            <a:ext cx="2088232" cy="338554"/>
          </a:xfrm>
          <a:prstGeom prst="rect">
            <a:avLst/>
          </a:prstGeom>
          <a:noFill/>
        </p:spPr>
        <p:txBody>
          <a:bodyPr wrap="square" rtlCol="0">
            <a:spAutoFit/>
          </a:bodyPr>
          <a:lstStyle/>
          <a:p>
            <a:r>
              <a:rPr lang="zh-CN" altLang="en-US" sz="1600" dirty="0">
                <a:solidFill>
                  <a:srgbClr val="FF0000"/>
                </a:solidFill>
                <a:latin typeface="Arial" panose="020B0604020202020204" pitchFamily="34" charset="0"/>
                <a:ea typeface="黑体" panose="02010609060101010101" pitchFamily="49" charset="-122"/>
                <a:cs typeface="Arial" panose="020B0604020202020204" pitchFamily="34" charset="0"/>
              </a:rPr>
              <a:t>通常优先更新的设备：</a:t>
            </a:r>
          </a:p>
        </p:txBody>
      </p:sp>
      <p:sp>
        <p:nvSpPr>
          <p:cNvPr id="2" name="圆角矩形 1"/>
          <p:cNvSpPr/>
          <p:nvPr/>
        </p:nvSpPr>
        <p:spPr>
          <a:xfrm>
            <a:off x="4499992" y="4231826"/>
            <a:ext cx="1512168"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狠心卸载么？</a:t>
            </a:r>
          </a:p>
        </p:txBody>
      </p:sp>
      <p:pic>
        <p:nvPicPr>
          <p:cNvPr id="583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2917" y="4117937"/>
            <a:ext cx="1558668" cy="74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7092280" y="4117937"/>
            <a:ext cx="649305" cy="758069"/>
          </a:xfrm>
          <a:prstGeom prst="rect">
            <a:avLst/>
          </a:prstGeom>
          <a:solidFill>
            <a:schemeClr val="bg1">
              <a:lumMod val="95000"/>
              <a:alpha val="7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2</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灯片编号占位符 67"/>
          <p:cNvSpPr>
            <a:spLocks noGrp="1"/>
          </p:cNvSpPr>
          <p:nvPr>
            <p:ph type="sldNum" sz="quarter" idx="12"/>
          </p:nvPr>
        </p:nvSpPr>
        <p:spPr/>
        <p:txBody>
          <a:bodyPr/>
          <a:lstStyle/>
          <a:p>
            <a:fld id="{0C913308-F349-4B6D-A68A-DD1791B4A57B}" type="slidenum">
              <a:rPr lang="zh-CN" altLang="en-US" smtClean="0"/>
              <a:t>27</a:t>
            </a:fld>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设备更新方案的比选原则</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5" name="文本框 626689"/>
          <p:cNvSpPr txBox="1">
            <a:spLocks noChangeArrowheads="1"/>
          </p:cNvSpPr>
          <p:nvPr/>
        </p:nvSpPr>
        <p:spPr bwMode="auto">
          <a:xfrm>
            <a:off x="498516" y="1635646"/>
            <a:ext cx="8136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buNone/>
              <a:defRPr/>
            </a:pPr>
            <a:r>
              <a:rPr lang="en-US" altLang="zh-CN" sz="2000" b="1" dirty="0">
                <a:latin typeface="黑体" panose="02010609060101010101" pitchFamily="49" charset="-122"/>
                <a:ea typeface="黑体" panose="02010609060101010101" pitchFamily="49" charset="-122"/>
                <a:cs typeface="楷体_GB2312"/>
              </a:rPr>
              <a:t>2</a:t>
            </a:r>
            <a:r>
              <a:rPr lang="zh-CN" altLang="en-US" sz="2000" b="1" dirty="0">
                <a:latin typeface="黑体" panose="02010609060101010101" pitchFamily="49" charset="-122"/>
                <a:ea typeface="黑体" panose="02010609060101010101" pitchFamily="49" charset="-122"/>
                <a:cs typeface="楷体_GB2312"/>
              </a:rPr>
              <a:t>，设备更新方案的比选原则</a:t>
            </a:r>
          </a:p>
        </p:txBody>
      </p:sp>
      <p:sp>
        <p:nvSpPr>
          <p:cNvPr id="9" name="矩形 8"/>
          <p:cNvSpPr/>
          <p:nvPr/>
        </p:nvSpPr>
        <p:spPr>
          <a:xfrm>
            <a:off x="435376" y="2139702"/>
            <a:ext cx="7088952" cy="369332"/>
          </a:xfrm>
          <a:prstGeom prst="rect">
            <a:avLst/>
          </a:prstGeom>
          <a:solidFill>
            <a:schemeClr val="bg1"/>
          </a:solidFill>
          <a:ln>
            <a:noFill/>
            <a:prstDash val="sysDot"/>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Aft>
                <a:spcPts val="1200"/>
              </a:spcAft>
              <a:buFont typeface="Wingdings" panose="05000000000000000000" pitchFamily="2" charset="2"/>
              <a:buChar char="Ø"/>
            </a:pPr>
            <a:r>
              <a:rPr lang="zh-CN" altLang="en-US" dirty="0">
                <a:solidFill>
                  <a:srgbClr val="FF0000"/>
                </a:solidFill>
                <a:latin typeface="黑体" panose="02010609060101010101" pitchFamily="49" charset="-122"/>
                <a:ea typeface="黑体" panose="02010609060101010101" pitchFamily="49" charset="-122"/>
              </a:rPr>
              <a:t>应站在客观的立场上，而不是站在旧设备的立场上分析问题</a:t>
            </a:r>
            <a:endParaRPr lang="en-US" altLang="zh-CN" dirty="0">
              <a:solidFill>
                <a:srgbClr val="FF0000"/>
              </a:solidFill>
              <a:latin typeface="黑体" panose="02010609060101010101" pitchFamily="49" charset="-122"/>
              <a:ea typeface="黑体" panose="02010609060101010101" pitchFamily="49" charset="-122"/>
            </a:endParaRPr>
          </a:p>
        </p:txBody>
      </p:sp>
      <p:sp>
        <p:nvSpPr>
          <p:cNvPr id="10" name="矩形 9"/>
          <p:cNvSpPr/>
          <p:nvPr/>
        </p:nvSpPr>
        <p:spPr>
          <a:xfrm>
            <a:off x="764449" y="2499742"/>
            <a:ext cx="8165239" cy="323165"/>
          </a:xfrm>
          <a:prstGeom prst="rect">
            <a:avLst/>
          </a:prstGeom>
        </p:spPr>
        <p:txBody>
          <a:bodyPr wrap="square">
            <a:spAutoFit/>
          </a:bodyPr>
          <a:lstStyle/>
          <a:p>
            <a:pPr>
              <a:spcAft>
                <a:spcPts val="1200"/>
              </a:spcAft>
            </a:pPr>
            <a:r>
              <a:rPr lang="zh-CN" altLang="en-US" sz="1500" dirty="0">
                <a:latin typeface="黑体" panose="02010609060101010101" pitchFamily="49" charset="-122"/>
                <a:ea typeface="黑体" panose="02010609060101010101" pitchFamily="49" charset="-122"/>
              </a:rPr>
              <a:t>若要保留旧设备，首先要付出相当于旧设备当前市场价值的投资，才能取得旧设备的使用权。</a:t>
            </a:r>
          </a:p>
        </p:txBody>
      </p:sp>
      <p:sp>
        <p:nvSpPr>
          <p:cNvPr id="32" name="矩形 31"/>
          <p:cNvSpPr/>
          <p:nvPr/>
        </p:nvSpPr>
        <p:spPr>
          <a:xfrm>
            <a:off x="435376" y="3003798"/>
            <a:ext cx="7088952" cy="369332"/>
          </a:xfrm>
          <a:prstGeom prst="rect">
            <a:avLst/>
          </a:prstGeom>
          <a:solidFill>
            <a:schemeClr val="bg1"/>
          </a:solidFill>
          <a:ln>
            <a:noFill/>
            <a:prstDash val="sysDot"/>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Aft>
                <a:spcPts val="1200"/>
              </a:spcAft>
              <a:buFont typeface="Wingdings" panose="05000000000000000000" pitchFamily="2" charset="2"/>
              <a:buChar char="Ø"/>
            </a:pPr>
            <a:r>
              <a:rPr lang="zh-CN" altLang="en-US" dirty="0">
                <a:solidFill>
                  <a:srgbClr val="FF0000"/>
                </a:solidFill>
                <a:latin typeface="黑体" panose="02010609060101010101" pitchFamily="49" charset="-122"/>
                <a:ea typeface="黑体" panose="02010609060101010101" pitchFamily="49" charset="-122"/>
              </a:rPr>
              <a:t>不考虑沉没成本</a:t>
            </a:r>
            <a:endParaRPr lang="en-US" altLang="zh-CN" dirty="0">
              <a:solidFill>
                <a:srgbClr val="0000FF"/>
              </a:solidFill>
              <a:latin typeface="黑体" panose="02010609060101010101" pitchFamily="49" charset="-122"/>
              <a:ea typeface="黑体" panose="02010609060101010101" pitchFamily="49" charset="-122"/>
            </a:endParaRPr>
          </a:p>
        </p:txBody>
      </p:sp>
      <p:sp>
        <p:nvSpPr>
          <p:cNvPr id="33" name="矩形 32"/>
          <p:cNvSpPr/>
          <p:nvPr/>
        </p:nvSpPr>
        <p:spPr>
          <a:xfrm>
            <a:off x="435376" y="4011910"/>
            <a:ext cx="7088952" cy="369332"/>
          </a:xfrm>
          <a:prstGeom prst="rect">
            <a:avLst/>
          </a:prstGeom>
          <a:solidFill>
            <a:schemeClr val="bg1"/>
          </a:solidFill>
          <a:ln>
            <a:noFill/>
            <a:prstDash val="sysDot"/>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Aft>
                <a:spcPts val="1200"/>
              </a:spcAft>
              <a:buFont typeface="Wingdings" panose="05000000000000000000" pitchFamily="2" charset="2"/>
              <a:buChar char="Ø"/>
            </a:pPr>
            <a:r>
              <a:rPr lang="zh-CN" altLang="en-US" dirty="0">
                <a:solidFill>
                  <a:srgbClr val="FF0000"/>
                </a:solidFill>
                <a:latin typeface="黑体" panose="02010609060101010101" pitchFamily="49" charset="-122"/>
                <a:ea typeface="黑体" panose="02010609060101010101" pitchFamily="49" charset="-122"/>
              </a:rPr>
              <a:t>逐年滚动比较</a:t>
            </a:r>
            <a:endParaRPr lang="en-US" altLang="zh-CN" dirty="0">
              <a:solidFill>
                <a:srgbClr val="0000FF"/>
              </a:solidFill>
              <a:latin typeface="黑体" panose="02010609060101010101" pitchFamily="49" charset="-122"/>
              <a:ea typeface="黑体" panose="02010609060101010101" pitchFamily="49" charset="-122"/>
            </a:endParaRPr>
          </a:p>
        </p:txBody>
      </p:sp>
      <p:sp>
        <p:nvSpPr>
          <p:cNvPr id="11" name="矩形 10"/>
          <p:cNvSpPr/>
          <p:nvPr/>
        </p:nvSpPr>
        <p:spPr>
          <a:xfrm>
            <a:off x="764449" y="3313896"/>
            <a:ext cx="8165239" cy="553998"/>
          </a:xfrm>
          <a:prstGeom prst="rect">
            <a:avLst/>
          </a:prstGeom>
        </p:spPr>
        <p:txBody>
          <a:bodyPr wrap="square">
            <a:spAutoFit/>
          </a:bodyPr>
          <a:lstStyle/>
          <a:p>
            <a:r>
              <a:rPr lang="zh-CN" altLang="en-US" sz="1500" dirty="0">
                <a:solidFill>
                  <a:srgbClr val="0000FF"/>
                </a:solidFill>
                <a:latin typeface="黑体" panose="02010609060101010101" pitchFamily="49" charset="-122"/>
                <a:ea typeface="黑体" panose="02010609060101010101" pitchFamily="49" charset="-122"/>
              </a:rPr>
              <a:t>沉没成本</a:t>
            </a:r>
            <a:r>
              <a:rPr lang="zh-CN" altLang="en-US" sz="1500" dirty="0">
                <a:latin typeface="黑体" panose="02010609060101010101" pitchFamily="49" charset="-122"/>
                <a:ea typeface="黑体" panose="02010609060101010101" pitchFamily="49" charset="-122"/>
              </a:rPr>
              <a:t>是既有企业过去投资决策发生的、非现在决策能改变（或不受现在决策影响）、已经计入过去投资费用回收计划的费用。因此</a:t>
            </a:r>
            <a:r>
              <a:rPr lang="zh-CN" altLang="en-US" sz="1500" dirty="0">
                <a:solidFill>
                  <a:srgbClr val="0000FF"/>
                </a:solidFill>
                <a:latin typeface="黑体" panose="02010609060101010101" pitchFamily="49" charset="-122"/>
                <a:ea typeface="黑体" panose="02010609060101010101" pitchFamily="49" charset="-122"/>
              </a:rPr>
              <a:t>现在决策对它不起作用</a:t>
            </a:r>
            <a:r>
              <a:rPr lang="zh-CN" altLang="en-US" sz="1500" dirty="0">
                <a:latin typeface="黑体" panose="02010609060101010101" pitchFamily="49" charset="-122"/>
                <a:ea typeface="黑体" panose="02010609060101010101" pitchFamily="49" charset="-122"/>
              </a:rPr>
              <a:t>。</a:t>
            </a:r>
            <a:endParaRPr lang="zh-CN" altLang="en-US" sz="1500" dirty="0"/>
          </a:p>
        </p:txBody>
      </p:sp>
      <p:sp>
        <p:nvSpPr>
          <p:cNvPr id="35" name="矩形 34"/>
          <p:cNvSpPr/>
          <p:nvPr/>
        </p:nvSpPr>
        <p:spPr>
          <a:xfrm>
            <a:off x="894198" y="4299942"/>
            <a:ext cx="8165239" cy="553998"/>
          </a:xfrm>
          <a:prstGeom prst="rect">
            <a:avLst/>
          </a:prstGeom>
        </p:spPr>
        <p:txBody>
          <a:bodyPr wrap="square">
            <a:spAutoFit/>
          </a:bodyPr>
          <a:lstStyle/>
          <a:p>
            <a:r>
              <a:rPr lang="zh-CN" altLang="en-US" sz="1500" dirty="0">
                <a:latin typeface="黑体" panose="02010609060101010101" pitchFamily="49" charset="-122"/>
                <a:ea typeface="黑体" panose="02010609060101010101" pitchFamily="49" charset="-122"/>
              </a:rPr>
              <a:t>应首先计算比较</a:t>
            </a:r>
            <a:r>
              <a:rPr lang="zh-CN" altLang="en-US" sz="1500" dirty="0">
                <a:solidFill>
                  <a:srgbClr val="0000FF"/>
                </a:solidFill>
                <a:latin typeface="黑体" panose="02010609060101010101" pitchFamily="49" charset="-122"/>
                <a:ea typeface="黑体" panose="02010609060101010101" pitchFamily="49" charset="-122"/>
              </a:rPr>
              <a:t>现有设备</a:t>
            </a:r>
            <a:r>
              <a:rPr lang="zh-CN" altLang="en-US" sz="1500" dirty="0">
                <a:latin typeface="黑体" panose="02010609060101010101" pitchFamily="49" charset="-122"/>
                <a:ea typeface="黑体" panose="02010609060101010101" pitchFamily="49" charset="-122"/>
              </a:rPr>
              <a:t>的剩余经济寿命和</a:t>
            </a:r>
            <a:r>
              <a:rPr lang="zh-CN" altLang="en-US" sz="1500" dirty="0">
                <a:solidFill>
                  <a:srgbClr val="0000FF"/>
                </a:solidFill>
                <a:latin typeface="黑体" panose="02010609060101010101" pitchFamily="49" charset="-122"/>
                <a:ea typeface="黑体" panose="02010609060101010101" pitchFamily="49" charset="-122"/>
              </a:rPr>
              <a:t>新设备</a:t>
            </a:r>
            <a:r>
              <a:rPr lang="zh-CN" altLang="en-US" sz="1500" dirty="0">
                <a:latin typeface="黑体" panose="02010609060101010101" pitchFamily="49" charset="-122"/>
                <a:ea typeface="黑体" panose="02010609060101010101" pitchFamily="49" charset="-122"/>
              </a:rPr>
              <a:t>的经济寿命，然后利用逐年滚动计算方法进行比较。</a:t>
            </a:r>
          </a:p>
        </p:txBody>
      </p:sp>
      <p:sp>
        <p:nvSpPr>
          <p:cNvPr id="12" name="圆角矩形 11"/>
          <p:cNvSpPr/>
          <p:nvPr/>
        </p:nvSpPr>
        <p:spPr>
          <a:xfrm>
            <a:off x="35496" y="2822907"/>
            <a:ext cx="9108505" cy="2031033"/>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 name="圆角矩形 37"/>
          <p:cNvSpPr/>
          <p:nvPr/>
        </p:nvSpPr>
        <p:spPr>
          <a:xfrm>
            <a:off x="35496" y="3838423"/>
            <a:ext cx="9108505" cy="1037583"/>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38"/>
                                        </p:tgtEl>
                                        <p:attrNameLst>
                                          <p:attrName>ppt_x</p:attrName>
                                        </p:attrNameLst>
                                      </p:cBhvr>
                                      <p:tavLst>
                                        <p:tav tm="0">
                                          <p:val>
                                            <p:strVal val="ppt_x"/>
                                          </p:val>
                                        </p:tav>
                                        <p:tav tm="100000">
                                          <p:val>
                                            <p:strVal val="ppt_x"/>
                                          </p:val>
                                        </p:tav>
                                      </p:tavLst>
                                    </p:anim>
                                    <p:anim calcmode="lin" valueType="num">
                                      <p:cBhvr additive="base">
                                        <p:cTn id="13" dur="500"/>
                                        <p:tgtEl>
                                          <p:spTgt spid="38"/>
                                        </p:tgtEl>
                                        <p:attrNameLst>
                                          <p:attrName>ppt_y</p:attrName>
                                        </p:attrNameLst>
                                      </p:cBhvr>
                                      <p:tavLst>
                                        <p:tav tm="0">
                                          <p:val>
                                            <p:strVal val="ppt_y"/>
                                          </p:val>
                                        </p:tav>
                                        <p:tav tm="100000">
                                          <p:val>
                                            <p:strVal val="1+ppt_h/2"/>
                                          </p:val>
                                        </p:tav>
                                      </p:tavLst>
                                    </p:anim>
                                    <p:set>
                                      <p:cBhvr>
                                        <p:cTn id="14"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
          <p:cNvSpPr/>
          <p:nvPr/>
        </p:nvSpPr>
        <p:spPr>
          <a:xfrm>
            <a:off x="6156325" y="0"/>
            <a:ext cx="2987675" cy="2209800"/>
          </a:xfrm>
          <a:prstGeom prst="rect">
            <a:avLst/>
          </a:prstGeom>
          <a:solidFill>
            <a:srgbClr val="7FA6C7">
              <a:lumMod val="60000"/>
              <a:lumOff val="40000"/>
              <a:alpha val="69804"/>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sp>
        <p:nvSpPr>
          <p:cNvPr id="10" name="矩形 4"/>
          <p:cNvSpPr>
            <a:spLocks noChangeArrowheads="1"/>
          </p:cNvSpPr>
          <p:nvPr/>
        </p:nvSpPr>
        <p:spPr bwMode="auto">
          <a:xfrm>
            <a:off x="2312988" y="2209800"/>
            <a:ext cx="6831012" cy="1439863"/>
          </a:xfrm>
          <a:prstGeom prst="rect">
            <a:avLst/>
          </a:prstGeom>
          <a:solidFill>
            <a:srgbClr val="0072C6"/>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lvl="0">
              <a:defRPr/>
            </a:pPr>
            <a:r>
              <a:rPr lang="zh-CN" altLang="en-US" sz="2800" kern="0" dirty="0">
                <a:solidFill>
                  <a:sysClr val="window" lastClr="FFFFFF"/>
                </a:solidFill>
                <a:latin typeface="Arial" panose="020B0604020202020204" pitchFamily="34" charset="0"/>
                <a:ea typeface="方正粗宋简体"/>
                <a:cs typeface="Arial" panose="020B0604020202020204" pitchFamily="34" charset="0"/>
              </a:rPr>
              <a:t>       设备更新时机的确定方法</a:t>
            </a:r>
          </a:p>
        </p:txBody>
      </p:sp>
      <p:sp>
        <p:nvSpPr>
          <p:cNvPr id="11" name="文本框 4"/>
          <p:cNvSpPr txBox="1">
            <a:spLocks noChangeArrowheads="1"/>
          </p:cNvSpPr>
          <p:nvPr/>
        </p:nvSpPr>
        <p:spPr bwMode="auto">
          <a:xfrm>
            <a:off x="6156325" y="1128713"/>
            <a:ext cx="3095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ea typeface="微软雅黑" panose="020B0503020204020204" pitchFamily="34" charset="-122"/>
              </a:defRPr>
            </a:lvl1pPr>
            <a:lvl2pPr marL="742950" indent="-285750">
              <a:defRPr>
                <a:solidFill>
                  <a:schemeClr val="tx1"/>
                </a:solidFill>
                <a:latin typeface="Franklin Gothic Medium" panose="020B0603020102020204" pitchFamily="34" charset="0"/>
                <a:ea typeface="微软雅黑" panose="020B0503020204020204" pitchFamily="34" charset="-122"/>
              </a:defRPr>
            </a:lvl2pPr>
            <a:lvl3pPr marL="1143000" indent="-228600">
              <a:defRPr>
                <a:solidFill>
                  <a:schemeClr val="tx1"/>
                </a:solidFill>
                <a:latin typeface="Franklin Gothic Medium" panose="020B0603020102020204" pitchFamily="34" charset="0"/>
                <a:ea typeface="微软雅黑" panose="020B0503020204020204" pitchFamily="34" charset="-122"/>
              </a:defRPr>
            </a:lvl3pPr>
            <a:lvl4pPr marL="1600200" indent="-228600">
              <a:defRPr>
                <a:solidFill>
                  <a:schemeClr val="tx1"/>
                </a:solidFill>
                <a:latin typeface="Franklin Gothic Medium" panose="020B0603020102020204" pitchFamily="34" charset="0"/>
                <a:ea typeface="微软雅黑" panose="020B0503020204020204" pitchFamily="34" charset="-122"/>
              </a:defRPr>
            </a:lvl4pPr>
            <a:lvl5pPr marL="2057400" indent="-228600">
              <a:defRPr>
                <a:solidFill>
                  <a:schemeClr val="tx1"/>
                </a:solidFill>
                <a:latin typeface="Franklin Gothic Medium" panose="020B06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1" i="1" u="none" strike="noStrike" kern="0" cap="none" spc="0" normalizeH="0" baseline="0" noProof="0" dirty="0">
                <a:ln>
                  <a:noFill/>
                </a:ln>
                <a:solidFill>
                  <a:srgbClr val="014C8D"/>
                </a:solidFill>
                <a:effectLst/>
                <a:uLnTx/>
                <a:uFillTx/>
                <a:latin typeface="Adobe Gothic Std B"/>
                <a:ea typeface="Adobe Gothic Std B"/>
                <a:cs typeface="Adobe Gothic Std B"/>
              </a:rPr>
              <a:t>Part 3</a:t>
            </a:r>
            <a:endParaRPr kumimoji="0" lang="zh-CN" altLang="en-US" sz="4000" b="1" i="0" u="none" strike="noStrike" kern="0" cap="none" spc="0" normalizeH="0" baseline="0" noProof="0" dirty="0">
              <a:ln>
                <a:noFill/>
              </a:ln>
              <a:solidFill>
                <a:srgbClr val="014C8D"/>
              </a:solidFill>
              <a:effectLst/>
              <a:uLnTx/>
              <a:uFillTx/>
              <a:latin typeface="Adobe Gothic Std B"/>
              <a:ea typeface="微软雅黑" panose="020B0503020204020204" pitchFamily="34" charset="-122"/>
            </a:endParaRPr>
          </a:p>
        </p:txBody>
      </p:sp>
      <p:sp>
        <p:nvSpPr>
          <p:cNvPr id="12" name="矩形 4"/>
          <p:cNvSpPr/>
          <p:nvPr/>
        </p:nvSpPr>
        <p:spPr>
          <a:xfrm>
            <a:off x="1588" y="3649663"/>
            <a:ext cx="2312987" cy="1493837"/>
          </a:xfrm>
          <a:prstGeom prst="rect">
            <a:avLst/>
          </a:prstGeom>
          <a:solidFill>
            <a:srgbClr val="4BACC6">
              <a:lumMod val="40000"/>
              <a:lumOff val="60000"/>
              <a:alpha val="70000"/>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pic>
        <p:nvPicPr>
          <p:cNvPr id="13" name="图片 12" descr="bridge.jpg"/>
          <p:cNvPicPr/>
          <p:nvPr/>
        </p:nvPicPr>
        <p:blipFill>
          <a:blip r:embed="rId2"/>
          <a:stretch>
            <a:fillRect/>
          </a:stretch>
        </p:blipFill>
        <p:spPr>
          <a:xfrm>
            <a:off x="0" y="2209800"/>
            <a:ext cx="2314575" cy="14398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本小节主要内容</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3" name="图示 2"/>
          <p:cNvGraphicFramePr/>
          <p:nvPr/>
        </p:nvGraphicFramePr>
        <p:xfrm>
          <a:off x="1882121" y="1923678"/>
          <a:ext cx="6096000" cy="2608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0" y="19089"/>
            <a:ext cx="9138307" cy="583406"/>
          </a:xfrm>
        </p:spPr>
        <p:txBody>
          <a:bodyPr>
            <a:normAutofit/>
          </a:bodyPr>
          <a:lstStyle/>
          <a:p>
            <a:pPr algn="l" eaLnBrk="1" hangingPunct="1">
              <a:defRPr/>
            </a:pPr>
            <a:r>
              <a:rPr lang="zh-CN" altLang="en-US" sz="2200" b="1" dirty="0">
                <a:solidFill>
                  <a:schemeClr val="bg1"/>
                </a:solidFill>
              </a:rPr>
              <a:t>主要内容</a:t>
            </a:r>
            <a:r>
              <a:rPr lang="zh-CN" altLang="en-US" sz="3200" b="1" dirty="0">
                <a:solidFill>
                  <a:schemeClr val="bg1"/>
                </a:solidFill>
              </a:rPr>
              <a:t>                                                                                      </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8186917" y="4169617"/>
            <a:ext cx="878417" cy="669965"/>
            <a:chOff x="8230456" y="5603029"/>
            <a:chExt cx="878417" cy="893287"/>
          </a:xfrm>
        </p:grpSpPr>
        <p:sp>
          <p:nvSpPr>
            <p:cNvPr id="52" name="矩形 51"/>
            <p:cNvSpPr/>
            <p:nvPr/>
          </p:nvSpPr>
          <p:spPr>
            <a:xfrm>
              <a:off x="8849633" y="6237076"/>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8849633" y="5920578"/>
              <a:ext cx="259240" cy="259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8540044" y="6237076"/>
              <a:ext cx="259240" cy="259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8849633" y="5603029"/>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540044" y="5920578"/>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8230456" y="6237076"/>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27584" y="1051544"/>
            <a:ext cx="4984070" cy="430887"/>
            <a:chOff x="1043608" y="1051544"/>
            <a:chExt cx="4984070" cy="430887"/>
          </a:xfrm>
        </p:grpSpPr>
        <p:sp>
          <p:nvSpPr>
            <p:cNvPr id="99" name="矩形 98"/>
            <p:cNvSpPr/>
            <p:nvPr/>
          </p:nvSpPr>
          <p:spPr>
            <a:xfrm>
              <a:off x="1043608" y="1104389"/>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sp>
          <p:nvSpPr>
            <p:cNvPr id="102" name="TextBox 101"/>
            <p:cNvSpPr txBox="1"/>
            <p:nvPr/>
          </p:nvSpPr>
          <p:spPr>
            <a:xfrm>
              <a:off x="1691680" y="1051544"/>
              <a:ext cx="3006870" cy="430887"/>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Arial" panose="020B0604020202020204" pitchFamily="34" charset="0"/>
                </a:rPr>
                <a:t>设备磨损与补偿</a:t>
              </a:r>
              <a:endParaRPr lang="en-US" altLang="zh-CN" sz="2200" b="1" dirty="0">
                <a:latin typeface="Arial" panose="020B0604020202020204" pitchFamily="34" charset="0"/>
                <a:ea typeface="微软雅黑" panose="020B0503020204020204" pitchFamily="34" charset="-122"/>
                <a:cs typeface="Arial" panose="020B0604020202020204" pitchFamily="34" charset="0"/>
              </a:endParaRPr>
            </a:p>
          </p:txBody>
        </p:sp>
        <p:cxnSp>
          <p:nvCxnSpPr>
            <p:cNvPr id="128" name="直接连接符 127"/>
            <p:cNvCxnSpPr/>
            <p:nvPr/>
          </p:nvCxnSpPr>
          <p:spPr>
            <a:xfrm>
              <a:off x="1707678" y="1460999"/>
              <a:ext cx="432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827584" y="2062416"/>
            <a:ext cx="6408712" cy="431805"/>
            <a:chOff x="1043608" y="1708617"/>
            <a:chExt cx="6408712" cy="431805"/>
          </a:xfrm>
        </p:grpSpPr>
        <p:sp>
          <p:nvSpPr>
            <p:cNvPr id="100" name="矩形 99"/>
            <p:cNvSpPr/>
            <p:nvPr/>
          </p:nvSpPr>
          <p:spPr>
            <a:xfrm>
              <a:off x="1043608" y="1761462"/>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cxnSp>
          <p:nvCxnSpPr>
            <p:cNvPr id="110" name="直接连接符 109"/>
            <p:cNvCxnSpPr/>
            <p:nvPr/>
          </p:nvCxnSpPr>
          <p:spPr>
            <a:xfrm>
              <a:off x="1707678" y="2140422"/>
              <a:ext cx="540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1691680" y="1708617"/>
              <a:ext cx="5760640" cy="430887"/>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Arial" panose="020B0604020202020204" pitchFamily="34" charset="0"/>
                </a:rPr>
                <a:t>设备更新方案比选原则 </a:t>
              </a:r>
              <a:endParaRPr lang="zh-CN" altLang="en-US" sz="2200" b="1" baseline="-25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 name="组合 10"/>
          <p:cNvGrpSpPr/>
          <p:nvPr/>
        </p:nvGrpSpPr>
        <p:grpSpPr>
          <a:xfrm>
            <a:off x="827584" y="3074206"/>
            <a:ext cx="6784070" cy="430887"/>
            <a:chOff x="1043608" y="3292991"/>
            <a:chExt cx="6784070" cy="430887"/>
          </a:xfrm>
        </p:grpSpPr>
        <p:sp>
          <p:nvSpPr>
            <p:cNvPr id="29" name="TextBox 28"/>
            <p:cNvSpPr txBox="1"/>
            <p:nvPr/>
          </p:nvSpPr>
          <p:spPr>
            <a:xfrm>
              <a:off x="1691680" y="3292991"/>
              <a:ext cx="3888432" cy="430887"/>
            </a:xfrm>
            <a:prstGeom prst="rect">
              <a:avLst/>
            </a:prstGeom>
            <a:noFill/>
          </p:spPr>
          <p:txBody>
            <a:bodyPr wrap="square" rtlCol="0">
              <a:spAutoFit/>
            </a:bodyPr>
            <a:lstStyle>
              <a:defPPr>
                <a:defRPr lang="zh-CN"/>
              </a:defPPr>
              <a:lvl1pPr>
                <a:defRPr sz="2200">
                  <a:latin typeface="Arial" panose="020B0604020202020204" pitchFamily="34" charset="0"/>
                  <a:ea typeface="微软雅黑" panose="020B0503020204020204" pitchFamily="34" charset="-122"/>
                  <a:cs typeface="Arial" panose="020B0604020202020204" pitchFamily="34" charset="0"/>
                </a:defRPr>
              </a:lvl1pPr>
            </a:lstStyle>
            <a:p>
              <a:r>
                <a:rPr lang="zh-CN" altLang="en-US" b="1" dirty="0"/>
                <a:t>设备更新时机的确定方法</a:t>
              </a:r>
              <a:endParaRPr lang="en-US" altLang="zh-CN" b="1" dirty="0"/>
            </a:p>
          </p:txBody>
        </p:sp>
        <p:sp>
          <p:nvSpPr>
            <p:cNvPr id="28" name="矩形 27"/>
            <p:cNvSpPr/>
            <p:nvPr/>
          </p:nvSpPr>
          <p:spPr>
            <a:xfrm>
              <a:off x="1043608" y="3345836"/>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707678" y="3723878"/>
              <a:ext cx="612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27584" y="4085079"/>
            <a:ext cx="7144070" cy="430887"/>
            <a:chOff x="1043608" y="3941063"/>
            <a:chExt cx="7144070" cy="430887"/>
          </a:xfrm>
        </p:grpSpPr>
        <p:sp>
          <p:nvSpPr>
            <p:cNvPr id="31" name="矩形 30"/>
            <p:cNvSpPr/>
            <p:nvPr/>
          </p:nvSpPr>
          <p:spPr>
            <a:xfrm>
              <a:off x="1043608" y="3993908"/>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1707678" y="4350518"/>
              <a:ext cx="648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91680" y="3941063"/>
              <a:ext cx="3888432" cy="430887"/>
            </a:xfrm>
            <a:prstGeom prst="rect">
              <a:avLst/>
            </a:prstGeom>
            <a:noFill/>
          </p:spPr>
          <p:txBody>
            <a:bodyPr wrap="square" rtlCol="0">
              <a:spAutoFit/>
            </a:bodyPr>
            <a:lstStyle>
              <a:defPPr>
                <a:defRPr lang="zh-CN"/>
              </a:defPPr>
              <a:lvl1pPr>
                <a:defRPr sz="2200">
                  <a:latin typeface="Arial" panose="020B0604020202020204" pitchFamily="34" charset="0"/>
                  <a:ea typeface="微软雅黑" panose="020B0503020204020204" pitchFamily="34" charset="-122"/>
                  <a:cs typeface="Arial" panose="020B0604020202020204" pitchFamily="34" charset="0"/>
                </a:defRPr>
              </a:lvl1pPr>
            </a:lstStyle>
            <a:p>
              <a:r>
                <a:rPr lang="zh-CN" altLang="en-US" b="1" dirty="0"/>
                <a:t>随堂习题</a:t>
              </a:r>
              <a:endParaRPr lang="en-US" altLang="zh-CN" b="1" dirty="0"/>
            </a:p>
          </p:txBody>
        </p:sp>
      </p:grpSp>
      <p:pic>
        <p:nvPicPr>
          <p:cNvPr id="39" name="图片 38"/>
          <p:cNvPicPr>
            <a:picLocks noChangeAspect="1"/>
          </p:cNvPicPr>
          <p:nvPr/>
        </p:nvPicPr>
        <p:blipFill>
          <a:blip r:embed="rId2"/>
          <a:stretch>
            <a:fillRect/>
          </a:stretch>
        </p:blipFill>
        <p:spPr>
          <a:xfrm>
            <a:off x="7308304" y="778668"/>
            <a:ext cx="1822547" cy="980793"/>
          </a:xfrm>
          <a:prstGeom prst="rect">
            <a:avLst/>
          </a:prstGeom>
        </p:spPr>
      </p:pic>
      <p:sp>
        <p:nvSpPr>
          <p:cNvPr id="12" name="灯片编号占位符 11"/>
          <p:cNvSpPr>
            <a:spLocks noGrp="1"/>
          </p:cNvSpPr>
          <p:nvPr>
            <p:ph type="sldNum" sz="quarter" idx="12"/>
          </p:nvPr>
        </p:nvSpPr>
        <p:spPr/>
        <p:txBody>
          <a:bodyPr/>
          <a:lstStyle/>
          <a:p>
            <a:fld id="{0C913308-F349-4B6D-A68A-DD1791B4A57B}" type="slidenum">
              <a:rPr lang="zh-CN" altLang="en-US" smtClean="0"/>
              <a:t>3</a:t>
            </a:fld>
            <a:endParaRPr lang="zh-CN" altLang="en-US" dirty="0"/>
          </a:p>
        </p:txBody>
      </p:sp>
      <p:sp>
        <p:nvSpPr>
          <p:cNvPr id="34" name="矩形 33"/>
          <p:cNvSpPr/>
          <p:nvPr/>
        </p:nvSpPr>
        <p:spPr>
          <a:xfrm>
            <a:off x="10420" y="4804946"/>
            <a:ext cx="1314784" cy="338554"/>
          </a:xfrm>
          <a:prstGeom prst="rect">
            <a:avLst/>
          </a:prstGeom>
          <a:noFill/>
        </p:spPr>
        <p:txBody>
          <a:bodyPr wrap="none" lIns="91440" tIns="45720" rIns="91440" bIns="45720">
            <a:spAutoFit/>
          </a:bodyPr>
          <a:lstStyle/>
          <a:p>
            <a:r>
              <a:rPr lang="en-US" altLang="zh-CN" sz="1600" dirty="0">
                <a:latin typeface="Arial" panose="020B0604020202020204" pitchFamily="34" charset="0"/>
                <a:cs typeface="Arial" panose="020B0604020202020204" pitchFamily="34" charset="0"/>
              </a:rPr>
              <a:t>IPDO2019   </a:t>
            </a:r>
            <a:endParaRPr lang="zh-CN" altLang="en-US" sz="1600" dirty="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335611" y="1905980"/>
            <a:ext cx="8462714" cy="2785378"/>
          </a:xfrm>
          <a:prstGeom prst="rect">
            <a:avLst/>
          </a:prstGeom>
        </p:spPr>
        <p:txBody>
          <a:bodyPr wrap="square">
            <a:spAutoFit/>
          </a:bodyPr>
          <a:lstStyle/>
          <a:p>
            <a:r>
              <a:rPr lang="zh-CN" altLang="en-US" sz="2000" b="1" dirty="0">
                <a:solidFill>
                  <a:srgbClr val="0000FF"/>
                </a:solidFill>
                <a:latin typeface="黑体" panose="02010609060101010101" pitchFamily="49" charset="-122"/>
                <a:ea typeface="黑体" panose="02010609060101010101" pitchFamily="49" charset="-122"/>
              </a:rPr>
              <a:t>词义：</a:t>
            </a:r>
            <a:endParaRPr lang="en-US" altLang="zh-CN" sz="2000" b="1" dirty="0">
              <a:solidFill>
                <a:srgbClr val="0000FF"/>
              </a:solidFill>
              <a:latin typeface="黑体" panose="02010609060101010101" pitchFamily="49" charset="-122"/>
              <a:ea typeface="黑体" panose="02010609060101010101" pitchFamily="49" charset="-122"/>
            </a:endParaRPr>
          </a:p>
          <a:p>
            <a:endParaRPr lang="zh-CN" altLang="en-US" sz="2000" b="1" dirty="0">
              <a:solidFill>
                <a:srgbClr val="0000FF"/>
              </a:solidFill>
              <a:latin typeface="黑体" panose="02010609060101010101" pitchFamily="49" charset="-122"/>
              <a:ea typeface="黑体" panose="02010609060101010101" pitchFamily="49" charset="-122"/>
            </a:endParaRPr>
          </a:p>
          <a:p>
            <a:pPr>
              <a:spcAft>
                <a:spcPts val="600"/>
              </a:spcAft>
            </a:pPr>
            <a:r>
              <a:rPr lang="en-US" altLang="zh-CN" sz="2000" dirty="0"/>
              <a:t>【</a:t>
            </a:r>
            <a:r>
              <a:rPr lang="zh-CN" altLang="en-US" sz="2000" dirty="0"/>
              <a:t>词目</a:t>
            </a:r>
            <a:r>
              <a:rPr lang="en-US" altLang="zh-CN" sz="2000" dirty="0"/>
              <a:t>】</a:t>
            </a:r>
            <a:r>
              <a:rPr lang="zh-CN" altLang="en-US" sz="2000" dirty="0"/>
              <a:t>寿命</a:t>
            </a:r>
          </a:p>
          <a:p>
            <a:pPr>
              <a:spcAft>
                <a:spcPts val="600"/>
              </a:spcAft>
            </a:pPr>
            <a:r>
              <a:rPr lang="en-US" altLang="zh-CN" sz="2000" dirty="0"/>
              <a:t>【</a:t>
            </a:r>
            <a:r>
              <a:rPr lang="zh-CN" altLang="en-US" sz="2000" dirty="0"/>
              <a:t>读音</a:t>
            </a:r>
            <a:r>
              <a:rPr lang="en-US" altLang="zh-CN" sz="2000" dirty="0"/>
              <a:t>】</a:t>
            </a:r>
            <a:r>
              <a:rPr lang="en-US" altLang="zh-CN" sz="2000" dirty="0" err="1"/>
              <a:t>shòu</a:t>
            </a:r>
            <a:r>
              <a:rPr lang="en-US" altLang="zh-CN" sz="2000" dirty="0"/>
              <a:t> </a:t>
            </a:r>
            <a:r>
              <a:rPr lang="en-US" altLang="zh-CN" sz="2000" dirty="0" err="1"/>
              <a:t>mìng</a:t>
            </a:r>
            <a:endParaRPr lang="en-US" altLang="zh-CN" sz="2000" dirty="0"/>
          </a:p>
          <a:p>
            <a:pPr>
              <a:spcAft>
                <a:spcPts val="600"/>
              </a:spcAft>
            </a:pPr>
            <a:r>
              <a:rPr lang="en-US" altLang="zh-CN" sz="2000" dirty="0"/>
              <a:t>【</a:t>
            </a:r>
            <a:r>
              <a:rPr lang="zh-CN" altLang="en-US" sz="2000" dirty="0"/>
              <a:t>释义</a:t>
            </a:r>
            <a:r>
              <a:rPr lang="en-US" altLang="zh-CN" sz="2000" dirty="0"/>
              <a:t>】</a:t>
            </a:r>
            <a:r>
              <a:rPr lang="zh-CN" altLang="en-US" sz="2000" dirty="0">
                <a:solidFill>
                  <a:srgbClr val="0000FF"/>
                </a:solidFill>
              </a:rPr>
              <a:t>生存的年限</a:t>
            </a:r>
            <a:r>
              <a:rPr lang="zh-CN" altLang="en-US" sz="2000" dirty="0"/>
              <a:t>。后亦比喻</a:t>
            </a:r>
            <a:r>
              <a:rPr lang="zh-CN" altLang="en-US" sz="2000" dirty="0">
                <a:solidFill>
                  <a:srgbClr val="0000FF"/>
                </a:solidFill>
              </a:rPr>
              <a:t>存在的期限或使用的期限</a:t>
            </a:r>
            <a:r>
              <a:rPr lang="zh-CN" altLang="en-US" sz="2000" dirty="0"/>
              <a:t>。</a:t>
            </a:r>
          </a:p>
          <a:p>
            <a:pPr>
              <a:spcAft>
                <a:spcPts val="600"/>
              </a:spcAft>
            </a:pPr>
            <a:r>
              <a:rPr lang="en-US" altLang="zh-CN" sz="2000" dirty="0"/>
              <a:t>【</a:t>
            </a:r>
            <a:r>
              <a:rPr lang="zh-CN" altLang="en-US" sz="2000" dirty="0"/>
              <a:t>出处</a:t>
            </a:r>
            <a:r>
              <a:rPr lang="en-US" altLang="zh-CN" sz="2000" dirty="0"/>
              <a:t>】《</a:t>
            </a:r>
            <a:r>
              <a:rPr lang="zh-CN" altLang="en-US" sz="2000" dirty="0"/>
              <a:t>楚辞</a:t>
            </a:r>
            <a:r>
              <a:rPr lang="en-US" altLang="zh-CN" sz="2000" dirty="0"/>
              <a:t>·</a:t>
            </a:r>
            <a:r>
              <a:rPr lang="zh-CN" altLang="en-US" sz="2000" dirty="0"/>
              <a:t>大招</a:t>
            </a:r>
            <a:r>
              <a:rPr lang="en-US" altLang="zh-CN" sz="2000" dirty="0"/>
              <a:t>》</a:t>
            </a:r>
            <a:r>
              <a:rPr lang="zh-CN" altLang="en-US" sz="2000" dirty="0"/>
              <a:t>：“永宜厥身，保寿命只。”</a:t>
            </a:r>
            <a:r>
              <a:rPr lang="en-US" altLang="zh-CN" sz="2000" dirty="0"/>
              <a:t>《</a:t>
            </a:r>
            <a:r>
              <a:rPr lang="zh-CN" altLang="en-US" sz="2000" dirty="0"/>
              <a:t>史记</a:t>
            </a:r>
            <a:r>
              <a:rPr lang="en-US" altLang="zh-CN" sz="2000" dirty="0"/>
              <a:t>·</a:t>
            </a:r>
            <a:r>
              <a:rPr lang="zh-CN" altLang="en-US" sz="2000" dirty="0"/>
              <a:t>李斯列传</a:t>
            </a:r>
            <a:r>
              <a:rPr lang="en-US" altLang="zh-CN" sz="2000" dirty="0"/>
              <a:t>》</a:t>
            </a:r>
            <a:r>
              <a:rPr lang="zh-CN" altLang="en-US" sz="2000" dirty="0"/>
              <a:t>：“祷祠名山诸神，以延寿命。”唐</a:t>
            </a:r>
            <a:r>
              <a:rPr lang="en-US" altLang="zh-CN" sz="2000" dirty="0"/>
              <a:t>·</a:t>
            </a:r>
            <a:r>
              <a:rPr lang="zh-CN" altLang="en-US" sz="2000" dirty="0"/>
              <a:t>韩愈</a:t>
            </a:r>
            <a:r>
              <a:rPr lang="en-US" altLang="zh-CN" sz="2000" dirty="0"/>
              <a:t>《</a:t>
            </a:r>
            <a:r>
              <a:rPr lang="zh-CN" altLang="en-US" sz="2000" dirty="0"/>
              <a:t>欧阳生哀辞</a:t>
            </a:r>
            <a:r>
              <a:rPr lang="en-US" altLang="zh-CN" sz="2000" dirty="0"/>
              <a:t>》</a:t>
            </a:r>
            <a:r>
              <a:rPr lang="zh-CN" altLang="en-US" sz="2000" dirty="0"/>
              <a:t>：“寿命不齐兮人道之常，在侧与远兮非有不同。”</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32"/>
          <p:cNvSpPr txBox="1"/>
          <p:nvPr/>
        </p:nvSpPr>
        <p:spPr>
          <a:xfrm>
            <a:off x="430626" y="2377212"/>
            <a:ext cx="4320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设备的寿命</a:t>
            </a:r>
          </a:p>
        </p:txBody>
      </p:sp>
      <p:sp>
        <p:nvSpPr>
          <p:cNvPr id="13" name="左大括号 12"/>
          <p:cNvSpPr/>
          <p:nvPr/>
        </p:nvSpPr>
        <p:spPr>
          <a:xfrm>
            <a:off x="1007453" y="2334817"/>
            <a:ext cx="360040" cy="173430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文本框 32"/>
          <p:cNvSpPr txBox="1"/>
          <p:nvPr/>
        </p:nvSpPr>
        <p:spPr>
          <a:xfrm>
            <a:off x="1494182" y="2305204"/>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设备的自然寿命</a:t>
            </a:r>
          </a:p>
        </p:txBody>
      </p:sp>
      <p:sp>
        <p:nvSpPr>
          <p:cNvPr id="18" name="文本框 32"/>
          <p:cNvSpPr txBox="1"/>
          <p:nvPr/>
        </p:nvSpPr>
        <p:spPr>
          <a:xfrm>
            <a:off x="1475656" y="3061288"/>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设备的技术寿命</a:t>
            </a:r>
          </a:p>
        </p:txBody>
      </p:sp>
      <p:sp>
        <p:nvSpPr>
          <p:cNvPr id="19" name="文本框 32"/>
          <p:cNvSpPr txBox="1"/>
          <p:nvPr/>
        </p:nvSpPr>
        <p:spPr>
          <a:xfrm>
            <a:off x="1494182" y="3817372"/>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设备的经济寿命</a:t>
            </a:r>
          </a:p>
        </p:txBody>
      </p:sp>
      <p:sp>
        <p:nvSpPr>
          <p:cNvPr id="20" name="矩形 19"/>
          <p:cNvSpPr/>
          <p:nvPr/>
        </p:nvSpPr>
        <p:spPr>
          <a:xfrm>
            <a:off x="1367493" y="4299942"/>
            <a:ext cx="6048672"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626690"/>
          <p:cNvSpPr txBox="1">
            <a:spLocks noChangeArrowheads="1"/>
          </p:cNvSpPr>
          <p:nvPr/>
        </p:nvSpPr>
        <p:spPr bwMode="auto">
          <a:xfrm>
            <a:off x="1192206" y="1651615"/>
            <a:ext cx="69081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fontAlgn="base" hangingPunct="1">
              <a:spcBef>
                <a:spcPct val="0"/>
              </a:spcBef>
              <a:spcAft>
                <a:spcPct val="0"/>
              </a:spcAft>
              <a:buFont typeface="Wingdings" panose="05000000000000000000" pitchFamily="2" charset="2"/>
              <a:buChar char="u"/>
            </a:pPr>
            <a:r>
              <a:rPr lang="zh-CN" altLang="en-US" sz="2000" b="1" dirty="0">
                <a:latin typeface="黑体" panose="02010609060101010101" pitchFamily="49" charset="-122"/>
                <a:ea typeface="黑体" panose="02010609060101010101" pitchFamily="49" charset="-122"/>
                <a:cs typeface="楷体_GB2312"/>
              </a:rPr>
              <a:t>设备寿命在不同需要情况下，有不同的内涵和意义</a:t>
            </a:r>
            <a:endParaRPr lang="en-US" altLang="zh-CN" sz="2000" b="1" dirty="0">
              <a:latin typeface="黑体" panose="02010609060101010101" pitchFamily="49" charset="-122"/>
              <a:ea typeface="黑体" panose="02010609060101010101" pitchFamily="49" charset="-122"/>
              <a:cs typeface="楷体_GB2312"/>
            </a:endParaRPr>
          </a:p>
        </p:txBody>
      </p:sp>
      <p:sp>
        <p:nvSpPr>
          <p:cNvPr id="3" name="右箭头 2"/>
          <p:cNvSpPr/>
          <p:nvPr/>
        </p:nvSpPr>
        <p:spPr>
          <a:xfrm>
            <a:off x="4211960" y="2402473"/>
            <a:ext cx="288032" cy="97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4211960" y="3133296"/>
            <a:ext cx="288032" cy="97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211960" y="3939902"/>
            <a:ext cx="288032" cy="97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32"/>
          <p:cNvSpPr txBox="1"/>
          <p:nvPr/>
        </p:nvSpPr>
        <p:spPr>
          <a:xfrm>
            <a:off x="4788024" y="2233196"/>
            <a:ext cx="3312368" cy="338554"/>
          </a:xfrm>
          <a:prstGeom prst="rect">
            <a:avLst/>
          </a:prstGeom>
          <a:noFill/>
        </p:spPr>
        <p:txBody>
          <a:bodyPr wrap="square" rtlCol="0">
            <a:spAutoFit/>
          </a:bodyPr>
          <a:lstStyle/>
          <a:p>
            <a:r>
              <a:rPr lang="zh-CN" altLang="en-US" sz="1600" dirty="0">
                <a:solidFill>
                  <a:srgbClr val="FF0000"/>
                </a:solidFill>
                <a:latin typeface="Arial" panose="020B0604020202020204" pitchFamily="34" charset="0"/>
                <a:ea typeface="黑体" panose="02010609060101010101" pitchFamily="49" charset="-122"/>
                <a:cs typeface="Arial" panose="020B0604020202020204" pitchFamily="34" charset="0"/>
              </a:rPr>
              <a:t>物质磨损严重而不能使用，报废</a:t>
            </a:r>
          </a:p>
        </p:txBody>
      </p:sp>
      <p:sp>
        <p:nvSpPr>
          <p:cNvPr id="25" name="文本框 32"/>
          <p:cNvSpPr txBox="1"/>
          <p:nvPr/>
        </p:nvSpPr>
        <p:spPr>
          <a:xfrm>
            <a:off x="4788024" y="3012653"/>
            <a:ext cx="3312368" cy="338554"/>
          </a:xfrm>
          <a:prstGeom prst="rect">
            <a:avLst/>
          </a:prstGeom>
          <a:noFill/>
        </p:spPr>
        <p:txBody>
          <a:bodyPr wrap="square" rtlCol="0">
            <a:spAutoFit/>
          </a:bodyPr>
          <a:lstStyle/>
          <a:p>
            <a:r>
              <a:rPr lang="zh-CN" altLang="en-US" sz="1600" dirty="0">
                <a:solidFill>
                  <a:srgbClr val="FF0000"/>
                </a:solidFill>
                <a:latin typeface="Arial" panose="020B0604020202020204" pitchFamily="34" charset="0"/>
                <a:ea typeface="黑体" panose="02010609060101010101" pitchFamily="49" charset="-122"/>
                <a:cs typeface="Arial" panose="020B0604020202020204" pitchFamily="34" charset="0"/>
              </a:rPr>
              <a:t>技术落后而被淘汰</a:t>
            </a:r>
          </a:p>
        </p:txBody>
      </p:sp>
      <p:sp>
        <p:nvSpPr>
          <p:cNvPr id="26" name="文本框 32"/>
          <p:cNvSpPr txBox="1"/>
          <p:nvPr/>
        </p:nvSpPr>
        <p:spPr>
          <a:xfrm>
            <a:off x="4788024" y="3817372"/>
            <a:ext cx="3312368" cy="338554"/>
          </a:xfrm>
          <a:prstGeom prst="rect">
            <a:avLst/>
          </a:prstGeom>
          <a:noFill/>
        </p:spPr>
        <p:txBody>
          <a:bodyPr wrap="square" rtlCol="0">
            <a:spAutoFit/>
          </a:bodyPr>
          <a:lstStyle/>
          <a:p>
            <a:r>
              <a:rPr lang="zh-CN" altLang="en-US" sz="1600" dirty="0">
                <a:solidFill>
                  <a:srgbClr val="FF0000"/>
                </a:solidFill>
                <a:latin typeface="Arial" panose="020B0604020202020204" pitchFamily="34" charset="0"/>
                <a:ea typeface="黑体" panose="02010609060101010101" pitchFamily="49" charset="-122"/>
                <a:cs typeface="Arial" panose="020B0604020202020204" pitchFamily="34" charset="0"/>
              </a:rPr>
              <a:t>使用上经济不合理而被更新</a:t>
            </a:r>
          </a:p>
        </p:txBody>
      </p:sp>
      <p:sp>
        <p:nvSpPr>
          <p:cNvPr id="27" name="矩形 26"/>
          <p:cNvSpPr/>
          <p:nvPr/>
        </p:nvSpPr>
        <p:spPr>
          <a:xfrm>
            <a:off x="3565319" y="4371950"/>
            <a:ext cx="1653017"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着重理解</a:t>
            </a:r>
            <a:endParaRPr lang="zh-CN" alt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32"/>
          <p:cNvSpPr txBox="1"/>
          <p:nvPr/>
        </p:nvSpPr>
        <p:spPr>
          <a:xfrm>
            <a:off x="179512" y="2427734"/>
            <a:ext cx="4320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设备的寿命</a:t>
            </a:r>
          </a:p>
        </p:txBody>
      </p:sp>
      <p:sp>
        <p:nvSpPr>
          <p:cNvPr id="13" name="左大括号 12"/>
          <p:cNvSpPr/>
          <p:nvPr/>
        </p:nvSpPr>
        <p:spPr>
          <a:xfrm>
            <a:off x="683568" y="2385339"/>
            <a:ext cx="360040" cy="173430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文本框 32"/>
          <p:cNvSpPr txBox="1"/>
          <p:nvPr/>
        </p:nvSpPr>
        <p:spPr>
          <a:xfrm>
            <a:off x="1170297" y="2355726"/>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设备的自然寿命</a:t>
            </a:r>
          </a:p>
        </p:txBody>
      </p:sp>
      <p:sp>
        <p:nvSpPr>
          <p:cNvPr id="18" name="文本框 32"/>
          <p:cNvSpPr txBox="1"/>
          <p:nvPr/>
        </p:nvSpPr>
        <p:spPr>
          <a:xfrm>
            <a:off x="1151771" y="3111810"/>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设备的技术寿命</a:t>
            </a:r>
          </a:p>
        </p:txBody>
      </p:sp>
      <p:sp>
        <p:nvSpPr>
          <p:cNvPr id="19" name="文本框 32"/>
          <p:cNvSpPr txBox="1"/>
          <p:nvPr/>
        </p:nvSpPr>
        <p:spPr>
          <a:xfrm>
            <a:off x="1170297" y="3867894"/>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设备的经济寿命</a:t>
            </a:r>
          </a:p>
        </p:txBody>
      </p:sp>
      <p:sp>
        <p:nvSpPr>
          <p:cNvPr id="2" name="圆角矩形 1"/>
          <p:cNvSpPr/>
          <p:nvPr/>
        </p:nvSpPr>
        <p:spPr>
          <a:xfrm>
            <a:off x="1043608" y="2931790"/>
            <a:ext cx="2664296" cy="1368152"/>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7944" y="2211710"/>
            <a:ext cx="4861744"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设备的自然寿命是指设备</a:t>
            </a:r>
            <a:r>
              <a:rPr lang="zh-CN" altLang="en-US" dirty="0">
                <a:solidFill>
                  <a:srgbClr val="0000FF"/>
                </a:solidFill>
                <a:latin typeface="黑体" panose="02010609060101010101" pitchFamily="49" charset="-122"/>
                <a:ea typeface="黑体" panose="02010609060101010101" pitchFamily="49" charset="-122"/>
                <a:cs typeface="楷体_GB2312"/>
              </a:rPr>
              <a:t>从投入使用开始，直到因物质磨损严重而不能继续使用、报废为止所</a:t>
            </a:r>
            <a:r>
              <a:rPr lang="zh-CN" altLang="en-US" dirty="0">
                <a:latin typeface="黑体" panose="02010609060101010101" pitchFamily="49" charset="-122"/>
                <a:ea typeface="黑体" panose="02010609060101010101" pitchFamily="49" charset="-122"/>
                <a:cs typeface="楷体_GB2312"/>
              </a:rPr>
              <a:t>经历的全部时间。</a:t>
            </a:r>
            <a:endParaRPr lang="en-US" altLang="zh-CN" dirty="0">
              <a:latin typeface="黑体" panose="02010609060101010101" pitchFamily="49" charset="-122"/>
              <a:ea typeface="黑体" panose="02010609060101010101" pitchFamily="49" charset="-122"/>
              <a:cs typeface="楷体_GB2312"/>
            </a:endParaRPr>
          </a:p>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它主要是由设备的</a:t>
            </a:r>
            <a:r>
              <a:rPr lang="zh-CN" altLang="en-US" dirty="0">
                <a:solidFill>
                  <a:srgbClr val="0000FF"/>
                </a:solidFill>
                <a:latin typeface="黑体" panose="02010609060101010101" pitchFamily="49" charset="-122"/>
                <a:ea typeface="黑体" panose="02010609060101010101" pitchFamily="49" charset="-122"/>
                <a:cs typeface="楷体_GB2312"/>
              </a:rPr>
              <a:t>有形磨损所决定的</a:t>
            </a:r>
            <a:r>
              <a:rPr lang="zh-CN" altLang="en-US" dirty="0">
                <a:latin typeface="黑体" panose="02010609060101010101" pitchFamily="49" charset="-122"/>
                <a:ea typeface="黑体" panose="02010609060101010101" pitchFamily="49" charset="-122"/>
                <a:cs typeface="楷体_GB2312"/>
              </a:rPr>
              <a:t>，设备的自然寿命</a:t>
            </a:r>
            <a:r>
              <a:rPr lang="zh-CN" altLang="en-US" dirty="0">
                <a:solidFill>
                  <a:srgbClr val="0000FF"/>
                </a:solidFill>
                <a:latin typeface="黑体" panose="02010609060101010101" pitchFamily="49" charset="-122"/>
                <a:ea typeface="黑体" panose="02010609060101010101" pitchFamily="49" charset="-122"/>
                <a:cs typeface="楷体_GB2312"/>
              </a:rPr>
              <a:t>不能成为设备更新</a:t>
            </a:r>
            <a:r>
              <a:rPr lang="zh-CN" altLang="en-US" dirty="0">
                <a:latin typeface="黑体" panose="02010609060101010101" pitchFamily="49" charset="-122"/>
                <a:ea typeface="黑体" panose="02010609060101010101" pitchFamily="49" charset="-122"/>
                <a:cs typeface="楷体_GB2312"/>
              </a:rPr>
              <a:t>的估算依据。</a:t>
            </a:r>
            <a:r>
              <a:rPr lang="zh-CN" altLang="en-US" sz="1400" dirty="0">
                <a:latin typeface="黑体" panose="02010609060101010101" pitchFamily="49" charset="-122"/>
                <a:ea typeface="黑体" panose="02010609060101010101" pitchFamily="49" charset="-122"/>
                <a:cs typeface="楷体_GB2312"/>
              </a:rPr>
              <a:t> </a:t>
            </a:r>
            <a:endParaRPr lang="zh-CN" altLang="en-US"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32"/>
          <p:cNvSpPr txBox="1"/>
          <p:nvPr/>
        </p:nvSpPr>
        <p:spPr>
          <a:xfrm>
            <a:off x="179512" y="2427734"/>
            <a:ext cx="4320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设备的寿命</a:t>
            </a:r>
          </a:p>
        </p:txBody>
      </p:sp>
      <p:sp>
        <p:nvSpPr>
          <p:cNvPr id="13" name="左大括号 12"/>
          <p:cNvSpPr/>
          <p:nvPr/>
        </p:nvSpPr>
        <p:spPr>
          <a:xfrm>
            <a:off x="683568" y="2385339"/>
            <a:ext cx="360040" cy="173430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文本框 32"/>
          <p:cNvSpPr txBox="1"/>
          <p:nvPr/>
        </p:nvSpPr>
        <p:spPr>
          <a:xfrm>
            <a:off x="1170297" y="2355726"/>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设备的自然寿命</a:t>
            </a:r>
          </a:p>
        </p:txBody>
      </p:sp>
      <p:sp>
        <p:nvSpPr>
          <p:cNvPr id="18" name="文本框 32"/>
          <p:cNvSpPr txBox="1"/>
          <p:nvPr/>
        </p:nvSpPr>
        <p:spPr>
          <a:xfrm>
            <a:off x="1151771" y="3111810"/>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设备的技术寿命</a:t>
            </a:r>
          </a:p>
        </p:txBody>
      </p:sp>
      <p:sp>
        <p:nvSpPr>
          <p:cNvPr id="19" name="文本框 32"/>
          <p:cNvSpPr txBox="1"/>
          <p:nvPr/>
        </p:nvSpPr>
        <p:spPr>
          <a:xfrm>
            <a:off x="1170297" y="3867894"/>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设备的经济寿命</a:t>
            </a:r>
          </a:p>
        </p:txBody>
      </p:sp>
      <p:sp>
        <p:nvSpPr>
          <p:cNvPr id="2" name="圆角矩形 1"/>
          <p:cNvSpPr/>
          <p:nvPr/>
        </p:nvSpPr>
        <p:spPr>
          <a:xfrm>
            <a:off x="1043608" y="3723878"/>
            <a:ext cx="2664296" cy="576064"/>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067944" y="2067694"/>
            <a:ext cx="4861744"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设备的技术寿命就是指设备</a:t>
            </a:r>
            <a:r>
              <a:rPr lang="zh-CN" altLang="en-US" dirty="0">
                <a:solidFill>
                  <a:srgbClr val="0000FF"/>
                </a:solidFill>
                <a:latin typeface="黑体" panose="02010609060101010101" pitchFamily="49" charset="-122"/>
                <a:ea typeface="黑体" panose="02010609060101010101" pitchFamily="49" charset="-122"/>
                <a:cs typeface="楷体_GB2312"/>
              </a:rPr>
              <a:t>从投入使用到因技术落后而被淘汰</a:t>
            </a:r>
            <a:r>
              <a:rPr lang="zh-CN" altLang="en-US" dirty="0">
                <a:latin typeface="黑体" panose="02010609060101010101" pitchFamily="49" charset="-122"/>
                <a:ea typeface="黑体" panose="02010609060101010101" pitchFamily="49" charset="-122"/>
                <a:cs typeface="楷体_GB2312"/>
              </a:rPr>
              <a:t>所延续的时间。</a:t>
            </a:r>
            <a:endParaRPr lang="en-US" altLang="zh-CN" dirty="0">
              <a:latin typeface="黑体" panose="02010609060101010101" pitchFamily="49" charset="-122"/>
              <a:ea typeface="黑体" panose="02010609060101010101" pitchFamily="49" charset="-122"/>
              <a:cs typeface="楷体_GB2312"/>
            </a:endParaRPr>
          </a:p>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技术寿命主要是由设备的</a:t>
            </a:r>
            <a:r>
              <a:rPr lang="zh-CN" altLang="en-US" dirty="0">
                <a:solidFill>
                  <a:srgbClr val="0000FF"/>
                </a:solidFill>
                <a:latin typeface="黑体" panose="02010609060101010101" pitchFamily="49" charset="-122"/>
                <a:ea typeface="黑体" panose="02010609060101010101" pitchFamily="49" charset="-122"/>
                <a:cs typeface="楷体_GB2312"/>
              </a:rPr>
              <a:t>无形磨损</a:t>
            </a:r>
            <a:r>
              <a:rPr lang="zh-CN" altLang="en-US" dirty="0">
                <a:latin typeface="黑体" panose="02010609060101010101" pitchFamily="49" charset="-122"/>
                <a:ea typeface="黑体" panose="02010609060101010101" pitchFamily="49" charset="-122"/>
                <a:cs typeface="楷体_GB2312"/>
              </a:rPr>
              <a:t>所决定的</a:t>
            </a:r>
            <a:r>
              <a:rPr lang="en-US" altLang="zh-CN" dirty="0">
                <a:latin typeface="黑体" panose="02010609060101010101" pitchFamily="49" charset="-122"/>
                <a:ea typeface="黑体" panose="02010609060101010101" pitchFamily="49" charset="-122"/>
                <a:cs typeface="楷体_GB2312"/>
              </a:rPr>
              <a:t>, </a:t>
            </a:r>
            <a:r>
              <a:rPr lang="zh-CN" altLang="en-US" dirty="0">
                <a:latin typeface="黑体" panose="02010609060101010101" pitchFamily="49" charset="-122"/>
                <a:ea typeface="黑体" panose="02010609060101010101" pitchFamily="49" charset="-122"/>
                <a:cs typeface="楷体_GB2312"/>
              </a:rPr>
              <a:t>它</a:t>
            </a:r>
            <a:r>
              <a:rPr lang="zh-CN" altLang="en-US" dirty="0">
                <a:solidFill>
                  <a:srgbClr val="0000FF"/>
                </a:solidFill>
                <a:latin typeface="黑体" panose="02010609060101010101" pitchFamily="49" charset="-122"/>
                <a:ea typeface="黑体" panose="02010609060101010101" pitchFamily="49" charset="-122"/>
                <a:cs typeface="楷体_GB2312"/>
              </a:rPr>
              <a:t>一般比自然寿命</a:t>
            </a:r>
            <a:r>
              <a:rPr lang="zh-CN" altLang="en-US" dirty="0">
                <a:latin typeface="黑体" panose="02010609060101010101" pitchFamily="49" charset="-122"/>
                <a:ea typeface="黑体" panose="02010609060101010101" pitchFamily="49" charset="-122"/>
                <a:cs typeface="楷体_GB2312"/>
              </a:rPr>
              <a:t>要短。</a:t>
            </a:r>
            <a:r>
              <a:rPr lang="zh-CN" altLang="en-US" sz="1400" dirty="0">
                <a:latin typeface="黑体" panose="02010609060101010101" pitchFamily="49" charset="-122"/>
                <a:ea typeface="黑体" panose="02010609060101010101" pitchFamily="49" charset="-122"/>
                <a:cs typeface="楷体_GB2312"/>
              </a:rPr>
              <a:t> </a:t>
            </a:r>
            <a:endParaRPr lang="zh-CN" altLang="en-US" dirty="0">
              <a:latin typeface="黑体" panose="02010609060101010101" pitchFamily="49" charset="-122"/>
              <a:ea typeface="黑体" panose="02010609060101010101" pitchFamily="49" charset="-122"/>
            </a:endParaRPr>
          </a:p>
        </p:txBody>
      </p:sp>
      <p:sp>
        <p:nvSpPr>
          <p:cNvPr id="20" name="圆角矩形 19"/>
          <p:cNvSpPr/>
          <p:nvPr/>
        </p:nvSpPr>
        <p:spPr>
          <a:xfrm>
            <a:off x="1043608" y="2211710"/>
            <a:ext cx="2664296" cy="648072"/>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4" descr="https://i01piccdn.sogoucdn.com/64d00092ceeeb5e2"/>
          <p:cNvPicPr>
            <a:picLocks noChangeAspect="1" noChangeArrowheads="1"/>
          </p:cNvPicPr>
          <p:nvPr/>
        </p:nvPicPr>
        <p:blipFill rotWithShape="1">
          <a:blip r:embed="rId3">
            <a:extLst>
              <a:ext uri="{28A0092B-C50C-407E-A947-70E740481C1C}">
                <a14:useLocalDpi xmlns:a14="http://schemas.microsoft.com/office/drawing/2010/main" val="0"/>
              </a:ext>
            </a:extLst>
          </a:blip>
          <a:srcRect l="30055" t="10359" r="28474" b="4840"/>
          <a:stretch>
            <a:fillRect/>
          </a:stretch>
        </p:blipFill>
        <p:spPr bwMode="auto">
          <a:xfrm>
            <a:off x="4607718" y="3913888"/>
            <a:ext cx="608315" cy="698792"/>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descr="https://timgsa.baidu.com/timg?image&amp;quality=80&amp;size=b9999_10000&amp;sec=1570900070708&amp;di=0e1efdd32960f4c9931d51964013438b&amp;imgtype=0&amp;src=http%3A%2F%2Fimage5.huangye88.com%2F2012%2F12%2F14%2F4f898158844f1af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0582"/>
          <a:stretch>
            <a:fillRect/>
          </a:stretch>
        </p:blipFill>
        <p:spPr bwMode="auto">
          <a:xfrm>
            <a:off x="6096361" y="4105571"/>
            <a:ext cx="846696" cy="581834"/>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a:xfrm>
            <a:off x="7020272" y="4324480"/>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日期占位符 49"/>
          <p:cNvSpPr txBox="1"/>
          <p:nvPr/>
        </p:nvSpPr>
        <p:spPr>
          <a:xfrm>
            <a:off x="4355976" y="4612680"/>
            <a:ext cx="1273543"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举个例子</a:t>
            </a:r>
          </a:p>
        </p:txBody>
      </p:sp>
      <p:pic>
        <p:nvPicPr>
          <p:cNvPr id="604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8344" y="4016123"/>
            <a:ext cx="949915" cy="733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32"/>
          <p:cNvSpPr txBox="1"/>
          <p:nvPr/>
        </p:nvSpPr>
        <p:spPr>
          <a:xfrm>
            <a:off x="179512" y="2427734"/>
            <a:ext cx="4320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设备的寿命</a:t>
            </a:r>
          </a:p>
        </p:txBody>
      </p:sp>
      <p:sp>
        <p:nvSpPr>
          <p:cNvPr id="13" name="左大括号 12"/>
          <p:cNvSpPr/>
          <p:nvPr/>
        </p:nvSpPr>
        <p:spPr>
          <a:xfrm>
            <a:off x="683568" y="2385339"/>
            <a:ext cx="360040" cy="173430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文本框 32"/>
          <p:cNvSpPr txBox="1"/>
          <p:nvPr/>
        </p:nvSpPr>
        <p:spPr>
          <a:xfrm>
            <a:off x="1170297" y="2355726"/>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设备的自然寿命</a:t>
            </a:r>
          </a:p>
        </p:txBody>
      </p:sp>
      <p:sp>
        <p:nvSpPr>
          <p:cNvPr id="18" name="文本框 32"/>
          <p:cNvSpPr txBox="1"/>
          <p:nvPr/>
        </p:nvSpPr>
        <p:spPr>
          <a:xfrm>
            <a:off x="1151771" y="3111810"/>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设备的技术寿命</a:t>
            </a:r>
          </a:p>
        </p:txBody>
      </p:sp>
      <p:sp>
        <p:nvSpPr>
          <p:cNvPr id="19" name="文本框 32"/>
          <p:cNvSpPr txBox="1"/>
          <p:nvPr/>
        </p:nvSpPr>
        <p:spPr>
          <a:xfrm>
            <a:off x="1170297" y="3867894"/>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设备的经济寿命</a:t>
            </a:r>
          </a:p>
        </p:txBody>
      </p:sp>
      <p:sp>
        <p:nvSpPr>
          <p:cNvPr id="5" name="矩形 4"/>
          <p:cNvSpPr/>
          <p:nvPr/>
        </p:nvSpPr>
        <p:spPr>
          <a:xfrm>
            <a:off x="3904049" y="2078838"/>
            <a:ext cx="5112568" cy="2185214"/>
          </a:xfrm>
          <a:prstGeom prst="rect">
            <a:avLst/>
          </a:prstGeom>
        </p:spPr>
        <p:txBody>
          <a:bodyPr wrap="square">
            <a:spAutoFit/>
          </a:bodyPr>
          <a:lstStyle/>
          <a:p>
            <a:pPr marL="285750" indent="-285750">
              <a:spcAft>
                <a:spcPts val="600"/>
              </a:spcAft>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设备的经济寿命是指设备从投入使用开始，</a:t>
            </a:r>
            <a:r>
              <a:rPr lang="zh-CN" altLang="en-US" dirty="0">
                <a:solidFill>
                  <a:srgbClr val="0000FF"/>
                </a:solidFill>
                <a:latin typeface="黑体" panose="02010609060101010101" pitchFamily="49" charset="-122"/>
                <a:ea typeface="黑体" panose="02010609060101010101" pitchFamily="49" charset="-122"/>
                <a:cs typeface="楷体_GB2312"/>
              </a:rPr>
              <a:t>到继续使用在经济上不合理而被更新</a:t>
            </a:r>
            <a:r>
              <a:rPr lang="zh-CN" altLang="en-US" dirty="0">
                <a:latin typeface="黑体" panose="02010609060101010101" pitchFamily="49" charset="-122"/>
                <a:ea typeface="黑体" panose="02010609060101010101" pitchFamily="49" charset="-122"/>
                <a:cs typeface="楷体_GB2312"/>
              </a:rPr>
              <a:t>所经历的时间。</a:t>
            </a:r>
            <a:endParaRPr lang="en-US" altLang="zh-CN" dirty="0">
              <a:latin typeface="黑体" panose="02010609060101010101" pitchFamily="49" charset="-122"/>
              <a:ea typeface="黑体" panose="02010609060101010101" pitchFamily="49" charset="-122"/>
              <a:cs typeface="楷体_GB2312"/>
            </a:endParaRPr>
          </a:p>
          <a:p>
            <a:pPr marL="285750" indent="-285750">
              <a:spcAft>
                <a:spcPts val="600"/>
              </a:spcAft>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设备从开始使用到其年</a:t>
            </a:r>
            <a:r>
              <a:rPr lang="zh-CN" altLang="en-US" dirty="0">
                <a:solidFill>
                  <a:srgbClr val="0000FF"/>
                </a:solidFill>
                <a:latin typeface="黑体" panose="02010609060101010101" pitchFamily="49" charset="-122"/>
                <a:ea typeface="黑体" panose="02010609060101010101" pitchFamily="49" charset="-122"/>
                <a:cs typeface="楷体_GB2312"/>
              </a:rPr>
              <a:t>平均使用成本最小</a:t>
            </a:r>
            <a:r>
              <a:rPr lang="en-US" altLang="zh-CN" dirty="0">
                <a:solidFill>
                  <a:srgbClr val="0000FF"/>
                </a:solidFill>
                <a:latin typeface="黑体" panose="02010609060101010101" pitchFamily="49" charset="-122"/>
                <a:ea typeface="黑体" panose="02010609060101010101" pitchFamily="49" charset="-122"/>
                <a:cs typeface="楷体_GB2312"/>
              </a:rPr>
              <a:t>( </a:t>
            </a:r>
            <a:r>
              <a:rPr lang="zh-CN" altLang="en-US" dirty="0">
                <a:solidFill>
                  <a:srgbClr val="0000FF"/>
                </a:solidFill>
                <a:latin typeface="黑体" panose="02010609060101010101" pitchFamily="49" charset="-122"/>
                <a:ea typeface="黑体" panose="02010609060101010101" pitchFamily="49" charset="-122"/>
                <a:cs typeface="楷体_GB2312"/>
              </a:rPr>
              <a:t>或年盈利最高 </a:t>
            </a:r>
            <a:r>
              <a:rPr lang="en-US" altLang="zh-CN" dirty="0">
                <a:solidFill>
                  <a:srgbClr val="0000FF"/>
                </a:solidFill>
                <a:latin typeface="黑体" panose="02010609060101010101" pitchFamily="49" charset="-122"/>
                <a:ea typeface="黑体" panose="02010609060101010101" pitchFamily="49" charset="-122"/>
                <a:cs typeface="楷体_GB2312"/>
              </a:rPr>
              <a:t>)</a:t>
            </a:r>
            <a:r>
              <a:rPr lang="zh-CN" altLang="en-US" dirty="0">
                <a:latin typeface="黑体" panose="02010609060101010101" pitchFamily="49" charset="-122"/>
                <a:ea typeface="黑体" panose="02010609060101010101" pitchFamily="49" charset="-122"/>
                <a:cs typeface="楷体_GB2312"/>
              </a:rPr>
              <a:t>的使用年限</a:t>
            </a:r>
            <a:r>
              <a:rPr lang="en-US" altLang="zh-CN" dirty="0">
                <a:latin typeface="黑体" panose="02010609060101010101" pitchFamily="49" charset="-122"/>
                <a:ea typeface="黑体" panose="02010609060101010101" pitchFamily="49" charset="-122"/>
                <a:cs typeface="楷体_GB2312"/>
              </a:rPr>
              <a:t>N</a:t>
            </a:r>
            <a:r>
              <a:rPr lang="en-US" altLang="zh-CN" baseline="-25000" dirty="0">
                <a:latin typeface="黑体" panose="02010609060101010101" pitchFamily="49" charset="-122"/>
                <a:ea typeface="黑体" panose="02010609060101010101" pitchFamily="49" charset="-122"/>
                <a:cs typeface="楷体_GB2312"/>
              </a:rPr>
              <a:t>0</a:t>
            </a:r>
            <a:r>
              <a:rPr lang="zh-CN" altLang="en-US" dirty="0">
                <a:latin typeface="黑体" panose="02010609060101010101" pitchFamily="49" charset="-122"/>
                <a:ea typeface="黑体" panose="02010609060101010101" pitchFamily="49" charset="-122"/>
                <a:cs typeface="楷体_GB2312"/>
              </a:rPr>
              <a:t>为设备的经济寿命。</a:t>
            </a:r>
            <a:endParaRPr lang="en-US" altLang="zh-CN" dirty="0">
              <a:latin typeface="黑体" panose="02010609060101010101" pitchFamily="49" charset="-122"/>
              <a:ea typeface="黑体" panose="02010609060101010101" pitchFamily="49" charset="-122"/>
              <a:cs typeface="楷体_GB2312"/>
            </a:endParaRPr>
          </a:p>
          <a:p>
            <a:pPr marL="285750" indent="-285750">
              <a:spcAft>
                <a:spcPts val="600"/>
              </a:spcAft>
              <a:buFont typeface="Wingdings" panose="05000000000000000000" pitchFamily="2" charset="2"/>
              <a:buChar char="Ø"/>
            </a:pPr>
            <a:r>
              <a:rPr lang="zh-CN" altLang="en-US" dirty="0">
                <a:latin typeface="黑体" panose="02010609060101010101" pitchFamily="49" charset="-122"/>
                <a:ea typeface="黑体" panose="02010609060101010101" pitchFamily="49" charset="-122"/>
                <a:cs typeface="楷体_GB2312"/>
              </a:rPr>
              <a:t>设备的经济寿命就是从</a:t>
            </a:r>
            <a:r>
              <a:rPr lang="zh-CN" altLang="en-US" dirty="0">
                <a:solidFill>
                  <a:srgbClr val="0000FF"/>
                </a:solidFill>
                <a:latin typeface="黑体" panose="02010609060101010101" pitchFamily="49" charset="-122"/>
                <a:ea typeface="黑体" panose="02010609060101010101" pitchFamily="49" charset="-122"/>
                <a:cs typeface="楷体_GB2312"/>
              </a:rPr>
              <a:t>经济观点</a:t>
            </a:r>
            <a:r>
              <a:rPr lang="en-US" altLang="zh-CN" dirty="0">
                <a:latin typeface="黑体" panose="02010609060101010101" pitchFamily="49" charset="-122"/>
                <a:ea typeface="黑体" panose="02010609060101010101" pitchFamily="49" charset="-122"/>
                <a:cs typeface="楷体_GB2312"/>
              </a:rPr>
              <a:t>( </a:t>
            </a:r>
            <a:r>
              <a:rPr lang="zh-CN" altLang="en-US" dirty="0">
                <a:latin typeface="黑体" panose="02010609060101010101" pitchFamily="49" charset="-122"/>
                <a:ea typeface="黑体" panose="02010609060101010101" pitchFamily="49" charset="-122"/>
                <a:cs typeface="楷体_GB2312"/>
              </a:rPr>
              <a:t>即成本观点或 收益观点 </a:t>
            </a:r>
            <a:r>
              <a:rPr lang="en-US" altLang="zh-CN" dirty="0">
                <a:latin typeface="黑体" panose="02010609060101010101" pitchFamily="49" charset="-122"/>
                <a:ea typeface="黑体" panose="02010609060101010101" pitchFamily="49" charset="-122"/>
                <a:cs typeface="楷体_GB2312"/>
              </a:rPr>
              <a:t>) </a:t>
            </a:r>
            <a:r>
              <a:rPr lang="zh-CN" altLang="en-US" dirty="0">
                <a:latin typeface="黑体" panose="02010609060101010101" pitchFamily="49" charset="-122"/>
                <a:ea typeface="黑体" panose="02010609060101010101" pitchFamily="49" charset="-122"/>
                <a:cs typeface="楷体_GB2312"/>
              </a:rPr>
              <a:t>确定的设备更新的最佳时刻。</a:t>
            </a:r>
            <a:endParaRPr lang="zh-CN" altLang="en-US" dirty="0">
              <a:latin typeface="黑体" panose="02010609060101010101" pitchFamily="49" charset="-122"/>
              <a:ea typeface="黑体" panose="02010609060101010101" pitchFamily="49" charset="-122"/>
            </a:endParaRPr>
          </a:p>
        </p:txBody>
      </p:sp>
      <p:sp>
        <p:nvSpPr>
          <p:cNvPr id="20" name="圆角矩形 19"/>
          <p:cNvSpPr/>
          <p:nvPr/>
        </p:nvSpPr>
        <p:spPr>
          <a:xfrm>
            <a:off x="1043608" y="2211710"/>
            <a:ext cx="2664296" cy="1440160"/>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32"/>
          <p:cNvSpPr txBox="1"/>
          <p:nvPr/>
        </p:nvSpPr>
        <p:spPr>
          <a:xfrm>
            <a:off x="179512" y="2427734"/>
            <a:ext cx="432048"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设备的寿命</a:t>
            </a:r>
          </a:p>
        </p:txBody>
      </p:sp>
      <p:sp>
        <p:nvSpPr>
          <p:cNvPr id="13" name="左大括号 12"/>
          <p:cNvSpPr/>
          <p:nvPr/>
        </p:nvSpPr>
        <p:spPr>
          <a:xfrm>
            <a:off x="683568" y="2385339"/>
            <a:ext cx="360040" cy="1734302"/>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 name="文本框 32"/>
          <p:cNvSpPr txBox="1"/>
          <p:nvPr/>
        </p:nvSpPr>
        <p:spPr>
          <a:xfrm>
            <a:off x="1170297" y="2355726"/>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设备的自然寿命</a:t>
            </a:r>
          </a:p>
        </p:txBody>
      </p:sp>
      <p:sp>
        <p:nvSpPr>
          <p:cNvPr id="18" name="文本框 32"/>
          <p:cNvSpPr txBox="1"/>
          <p:nvPr/>
        </p:nvSpPr>
        <p:spPr>
          <a:xfrm>
            <a:off x="1151771" y="3111810"/>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设备的技术寿命</a:t>
            </a:r>
          </a:p>
        </p:txBody>
      </p:sp>
      <p:sp>
        <p:nvSpPr>
          <p:cNvPr id="19" name="文本框 32"/>
          <p:cNvSpPr txBox="1"/>
          <p:nvPr/>
        </p:nvSpPr>
        <p:spPr>
          <a:xfrm>
            <a:off x="1170297" y="3867894"/>
            <a:ext cx="2357738"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Ø"/>
            </a:pPr>
            <a:r>
              <a:rPr lang="zh-CN" altLang="en-US" sz="1600" dirty="0">
                <a:latin typeface="黑体" panose="02010609060101010101" pitchFamily="49" charset="-122"/>
                <a:ea typeface="黑体" panose="02010609060101010101" pitchFamily="49" charset="-122"/>
              </a:rPr>
              <a:t>设备的经济寿命</a:t>
            </a:r>
          </a:p>
        </p:txBody>
      </p:sp>
      <p:sp>
        <p:nvSpPr>
          <p:cNvPr id="20" name="圆角矩形 19"/>
          <p:cNvSpPr/>
          <p:nvPr/>
        </p:nvSpPr>
        <p:spPr>
          <a:xfrm>
            <a:off x="1043608" y="2211710"/>
            <a:ext cx="2664296" cy="1440160"/>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586" name="Picture 2" descr="https://gss0.baidu.com/-4o3dSag_xI4khGko9WTAnF6hhy/zhidao/wh%3D600%2C800/sign=1096053d3cfa828bd17695e5cd2f6d0c/a044ad345982b2b77c0ab8fc3eadcbef76099b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673599"/>
            <a:ext cx="4176464" cy="3214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设备寿命的概念</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8" name="文本框 472065"/>
          <p:cNvSpPr txBox="1">
            <a:spLocks noChangeArrowheads="1"/>
          </p:cNvSpPr>
          <p:nvPr/>
        </p:nvSpPr>
        <p:spPr bwMode="auto">
          <a:xfrm>
            <a:off x="395536" y="1707654"/>
            <a:ext cx="835292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fontAlgn="base" hangingPunct="1">
              <a:lnSpc>
                <a:spcPct val="130000"/>
              </a:lnSpc>
              <a:spcBef>
                <a:spcPct val="50000"/>
              </a:spcBef>
              <a:spcAft>
                <a:spcPct val="0"/>
              </a:spcAft>
              <a:buFont typeface="Arial" panose="020B0604020202020204" pitchFamily="34" charset="0"/>
              <a:buNone/>
            </a:pPr>
            <a:r>
              <a:rPr lang="zh-CN" altLang="en-US" sz="2400" dirty="0">
                <a:latin typeface="黑体" panose="02010609060101010101" pitchFamily="49" charset="-122"/>
                <a:ea typeface="黑体" panose="02010609060101010101" pitchFamily="49" charset="-122"/>
                <a:cs typeface="楷体_GB2312"/>
              </a:rPr>
              <a:t>（一）设备寿命的影响因素</a:t>
            </a:r>
          </a:p>
        </p:txBody>
      </p:sp>
      <p:sp>
        <p:nvSpPr>
          <p:cNvPr id="5" name="矩形 4"/>
          <p:cNvSpPr/>
          <p:nvPr/>
        </p:nvSpPr>
        <p:spPr>
          <a:xfrm>
            <a:off x="680082" y="2563472"/>
            <a:ext cx="2354585" cy="16158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pPr>
            <a:r>
              <a:rPr lang="en-US" altLang="zh-CN" dirty="0">
                <a:ea typeface="楷体_GB2312"/>
                <a:cs typeface="楷体_GB2312"/>
              </a:rPr>
              <a:t>1.</a:t>
            </a:r>
            <a:r>
              <a:rPr lang="zh-CN" altLang="en-US" dirty="0">
                <a:ea typeface="楷体_GB2312"/>
                <a:cs typeface="楷体_GB2312"/>
              </a:rPr>
              <a:t>设备的技术构成；    </a:t>
            </a:r>
            <a:endParaRPr lang="en-US" altLang="zh-CN" dirty="0">
              <a:ea typeface="楷体_GB2312"/>
              <a:cs typeface="楷体_GB2312"/>
            </a:endParaRPr>
          </a:p>
          <a:p>
            <a:pPr>
              <a:spcBef>
                <a:spcPct val="50000"/>
              </a:spcBef>
            </a:pPr>
            <a:r>
              <a:rPr lang="en-US" altLang="zh-CN" dirty="0">
                <a:ea typeface="楷体_GB2312"/>
                <a:cs typeface="楷体_GB2312"/>
              </a:rPr>
              <a:t>2.</a:t>
            </a:r>
            <a:r>
              <a:rPr lang="zh-CN" altLang="en-US" dirty="0">
                <a:ea typeface="楷体_GB2312"/>
                <a:cs typeface="楷体_GB2312"/>
              </a:rPr>
              <a:t>设备成本；  </a:t>
            </a:r>
          </a:p>
          <a:p>
            <a:pPr>
              <a:spcBef>
                <a:spcPct val="50000"/>
              </a:spcBef>
            </a:pPr>
            <a:r>
              <a:rPr lang="en-US" altLang="zh-CN" dirty="0">
                <a:ea typeface="楷体_GB2312"/>
                <a:cs typeface="楷体_GB2312"/>
              </a:rPr>
              <a:t>3.</a:t>
            </a:r>
            <a:r>
              <a:rPr lang="zh-CN" altLang="en-US" dirty="0">
                <a:ea typeface="楷体_GB2312"/>
                <a:cs typeface="楷体_GB2312"/>
              </a:rPr>
              <a:t>加工对象；          </a:t>
            </a:r>
            <a:endParaRPr lang="en-US" altLang="zh-CN" dirty="0">
              <a:ea typeface="楷体_GB2312"/>
              <a:cs typeface="楷体_GB2312"/>
            </a:endParaRPr>
          </a:p>
          <a:p>
            <a:pPr>
              <a:spcBef>
                <a:spcPct val="50000"/>
              </a:spcBef>
            </a:pPr>
            <a:r>
              <a:rPr lang="en-US" altLang="zh-CN" dirty="0">
                <a:ea typeface="楷体_GB2312"/>
                <a:cs typeface="楷体_GB2312"/>
              </a:rPr>
              <a:t>4.</a:t>
            </a:r>
            <a:r>
              <a:rPr lang="zh-CN" altLang="en-US" dirty="0">
                <a:ea typeface="楷体_GB2312"/>
                <a:cs typeface="楷体_GB2312"/>
              </a:rPr>
              <a:t>生产类型；</a:t>
            </a:r>
          </a:p>
        </p:txBody>
      </p:sp>
      <p:sp>
        <p:nvSpPr>
          <p:cNvPr id="8" name="矩形 7"/>
          <p:cNvSpPr/>
          <p:nvPr/>
        </p:nvSpPr>
        <p:spPr>
          <a:xfrm>
            <a:off x="6156176" y="2355724"/>
            <a:ext cx="2063823"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ct val="50000"/>
              </a:spcBef>
            </a:pPr>
            <a:r>
              <a:rPr lang="en-US" altLang="zh-CN" dirty="0">
                <a:ea typeface="楷体_GB2312"/>
                <a:cs typeface="楷体_GB2312"/>
              </a:rPr>
              <a:t>5.</a:t>
            </a:r>
            <a:r>
              <a:rPr lang="zh-CN" altLang="en-US" dirty="0">
                <a:ea typeface="楷体_GB2312"/>
                <a:cs typeface="楷体_GB2312"/>
              </a:rPr>
              <a:t>工作班次；          </a:t>
            </a:r>
            <a:endParaRPr lang="en-US" altLang="zh-CN" dirty="0">
              <a:ea typeface="楷体_GB2312"/>
              <a:cs typeface="楷体_GB2312"/>
            </a:endParaRPr>
          </a:p>
          <a:p>
            <a:pPr>
              <a:spcBef>
                <a:spcPct val="50000"/>
              </a:spcBef>
            </a:pPr>
            <a:r>
              <a:rPr lang="en-US" altLang="zh-CN" dirty="0">
                <a:ea typeface="楷体_GB2312"/>
                <a:cs typeface="楷体_GB2312"/>
              </a:rPr>
              <a:t>6.</a:t>
            </a:r>
            <a:r>
              <a:rPr lang="zh-CN" altLang="en-US" dirty="0">
                <a:ea typeface="楷体_GB2312"/>
                <a:cs typeface="楷体_GB2312"/>
              </a:rPr>
              <a:t>操作水平；</a:t>
            </a:r>
          </a:p>
          <a:p>
            <a:pPr>
              <a:spcBef>
                <a:spcPct val="50000"/>
              </a:spcBef>
            </a:pPr>
            <a:r>
              <a:rPr lang="en-US" altLang="zh-CN" dirty="0">
                <a:ea typeface="楷体_GB2312"/>
                <a:cs typeface="楷体_GB2312"/>
              </a:rPr>
              <a:t>7.</a:t>
            </a:r>
            <a:r>
              <a:rPr lang="zh-CN" altLang="en-US" dirty="0">
                <a:ea typeface="楷体_GB2312"/>
                <a:cs typeface="楷体_GB2312"/>
              </a:rPr>
              <a:t>产品质量；            </a:t>
            </a:r>
            <a:endParaRPr lang="en-US" altLang="zh-CN" dirty="0">
              <a:ea typeface="楷体_GB2312"/>
              <a:cs typeface="楷体_GB2312"/>
            </a:endParaRPr>
          </a:p>
          <a:p>
            <a:pPr>
              <a:spcBef>
                <a:spcPct val="50000"/>
              </a:spcBef>
            </a:pPr>
            <a:r>
              <a:rPr lang="en-US" altLang="zh-CN" dirty="0">
                <a:ea typeface="楷体_GB2312"/>
                <a:cs typeface="楷体_GB2312"/>
              </a:rPr>
              <a:t>8.</a:t>
            </a:r>
            <a:r>
              <a:rPr lang="zh-CN" altLang="en-US" dirty="0">
                <a:ea typeface="楷体_GB2312"/>
                <a:cs typeface="楷体_GB2312"/>
              </a:rPr>
              <a:t>维护质量；</a:t>
            </a:r>
          </a:p>
          <a:p>
            <a:pPr>
              <a:spcBef>
                <a:spcPct val="50000"/>
              </a:spcBef>
            </a:pPr>
            <a:r>
              <a:rPr lang="en-US" altLang="zh-CN" dirty="0">
                <a:ea typeface="楷体_GB2312"/>
                <a:cs typeface="楷体_GB2312"/>
              </a:rPr>
              <a:t>9.</a:t>
            </a:r>
            <a:r>
              <a:rPr lang="zh-CN" altLang="en-US" dirty="0">
                <a:ea typeface="楷体_GB2312"/>
                <a:cs typeface="楷体_GB2312"/>
              </a:rPr>
              <a:t>环境要求；</a:t>
            </a:r>
          </a:p>
        </p:txBody>
      </p:sp>
      <p:pic>
        <p:nvPicPr>
          <p:cNvPr id="69636" name="Picture 4" descr="https://timgsa.baidu.com/timg?image&amp;quality=80&amp;size=b9999_10000&amp;sec=1570900699216&amp;di=15e73ab9593289c9c38902b4b1ffc26e&amp;imgtype=0&amp;src=http%3A%2F%2Fww2.sinaimg.cn%2Flarge%2F85d77acdgw1eu61fx3tqrj20d40d4js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129"/>
          <a:stretch>
            <a:fillRect/>
          </a:stretch>
        </p:blipFill>
        <p:spPr bwMode="auto">
          <a:xfrm>
            <a:off x="3748804" y="2643758"/>
            <a:ext cx="1584176" cy="1249447"/>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3851920" y="4008170"/>
            <a:ext cx="1653018"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我太难了</a:t>
            </a:r>
          </a:p>
        </p:txBody>
      </p:sp>
      <p:sp>
        <p:nvSpPr>
          <p:cNvPr id="9" name="右箭头 8"/>
          <p:cNvSpPr/>
          <p:nvPr/>
        </p:nvSpPr>
        <p:spPr>
          <a:xfrm>
            <a:off x="3131840" y="3223596"/>
            <a:ext cx="504056" cy="295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10800000">
            <a:off x="5502875" y="3223595"/>
            <a:ext cx="504056" cy="295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0" name="文本框 409603"/>
          <p:cNvSpPr txBox="1">
            <a:spLocks noChangeArrowheads="1"/>
          </p:cNvSpPr>
          <p:nvPr/>
        </p:nvSpPr>
        <p:spPr bwMode="auto">
          <a:xfrm>
            <a:off x="285750" y="2787774"/>
            <a:ext cx="48623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使设备在经济寿命内平均每年净收益</a:t>
            </a:r>
            <a:r>
              <a:rPr lang="en-US" altLang="zh-CN" sz="2000" dirty="0">
                <a:latin typeface="黑体" panose="02010609060101010101" pitchFamily="49" charset="-122"/>
                <a:ea typeface="黑体" panose="02010609060101010101" pitchFamily="49" charset="-122"/>
                <a:cs typeface="楷体_GB2312"/>
              </a:rPr>
              <a:t>(</a:t>
            </a:r>
            <a:r>
              <a:rPr lang="zh-CN" altLang="en-US" sz="2000" dirty="0">
                <a:latin typeface="黑体" panose="02010609060101010101" pitchFamily="49" charset="-122"/>
                <a:ea typeface="黑体" panose="02010609060101010101" pitchFamily="49" charset="-122"/>
                <a:cs typeface="楷体_GB2312"/>
              </a:rPr>
              <a:t>纯利润</a:t>
            </a:r>
            <a:r>
              <a:rPr lang="en-US" altLang="zh-CN" sz="2000" dirty="0">
                <a:latin typeface="黑体" panose="02010609060101010101" pitchFamily="49" charset="-122"/>
                <a:ea typeface="黑体" panose="02010609060101010101" pitchFamily="49" charset="-122"/>
                <a:cs typeface="楷体_GB2312"/>
              </a:rPr>
              <a:t>)</a:t>
            </a:r>
            <a:r>
              <a:rPr lang="zh-CN" altLang="en-US" sz="2000" dirty="0">
                <a:latin typeface="黑体" panose="02010609060101010101" pitchFamily="49" charset="-122"/>
                <a:ea typeface="黑体" panose="02010609060101010101" pitchFamily="49" charset="-122"/>
                <a:cs typeface="楷体_GB2312"/>
              </a:rPr>
              <a:t>达到</a:t>
            </a:r>
            <a:r>
              <a:rPr lang="zh-CN" altLang="en-US" sz="2000" dirty="0">
                <a:solidFill>
                  <a:srgbClr val="0000FF"/>
                </a:solidFill>
                <a:latin typeface="黑体" panose="02010609060101010101" pitchFamily="49" charset="-122"/>
                <a:ea typeface="黑体" panose="02010609060101010101" pitchFamily="49" charset="-122"/>
                <a:cs typeface="楷体_GB2312"/>
              </a:rPr>
              <a:t>最大</a:t>
            </a:r>
            <a:r>
              <a:rPr lang="zh-CN" altLang="en-US" sz="2000" dirty="0">
                <a:latin typeface="黑体" panose="02010609060101010101" pitchFamily="49" charset="-122"/>
                <a:ea typeface="黑体" panose="02010609060101010101" pitchFamily="49" charset="-122"/>
                <a:cs typeface="楷体_GB2312"/>
              </a:rPr>
              <a:t>；</a:t>
            </a:r>
            <a:endParaRPr lang="en-US" altLang="zh-CN" sz="2000" dirty="0">
              <a:latin typeface="黑体" panose="02010609060101010101" pitchFamily="49" charset="-122"/>
              <a:ea typeface="黑体" panose="02010609060101010101" pitchFamily="49" charset="-122"/>
              <a:cs typeface="楷体_GB2312"/>
            </a:endParaRPr>
          </a:p>
          <a:p>
            <a:pPr marL="342900" indent="-342900" eaLnBrk="1" hangingPunct="1">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使设备在经济寿命内一次性投资和各种经营费总和达到</a:t>
            </a:r>
            <a:r>
              <a:rPr lang="zh-CN" altLang="en-US" sz="2000" dirty="0">
                <a:solidFill>
                  <a:srgbClr val="0000FF"/>
                </a:solidFill>
                <a:latin typeface="黑体" panose="02010609060101010101" pitchFamily="49" charset="-122"/>
                <a:ea typeface="黑体" panose="02010609060101010101" pitchFamily="49" charset="-122"/>
                <a:cs typeface="楷体_GB2312"/>
              </a:rPr>
              <a:t>最小</a:t>
            </a:r>
            <a:r>
              <a:rPr lang="zh-CN" altLang="en-US" sz="2000" dirty="0">
                <a:latin typeface="黑体" panose="02010609060101010101" pitchFamily="49" charset="-122"/>
                <a:ea typeface="黑体" panose="02010609060101010101" pitchFamily="49" charset="-122"/>
                <a:cs typeface="楷体_GB2312"/>
              </a:rPr>
              <a:t>。</a:t>
            </a:r>
          </a:p>
        </p:txBody>
      </p:sp>
      <p:sp>
        <p:nvSpPr>
          <p:cNvPr id="2" name="矩形 1"/>
          <p:cNvSpPr/>
          <p:nvPr/>
        </p:nvSpPr>
        <p:spPr>
          <a:xfrm>
            <a:off x="323528" y="2027624"/>
            <a:ext cx="3775393" cy="400110"/>
          </a:xfrm>
          <a:prstGeom prst="rect">
            <a:avLst/>
          </a:prstGeom>
        </p:spPr>
        <p:txBody>
          <a:bodyPr wrap="none">
            <a:spAutoFit/>
          </a:bodyPr>
          <a:lstStyle/>
          <a:p>
            <a:pPr>
              <a:spcBef>
                <a:spcPct val="50000"/>
              </a:spcBef>
            </a:pPr>
            <a:r>
              <a:rPr lang="zh-CN" altLang="en-US" sz="2000" dirty="0">
                <a:latin typeface="黑体" panose="02010609060101010101" pitchFamily="49" charset="-122"/>
                <a:ea typeface="黑体" panose="02010609060101010101" pitchFamily="49" charset="-122"/>
                <a:cs typeface="楷体_GB2312"/>
              </a:rPr>
              <a:t>确定设备经济寿命期的原则是：</a:t>
            </a:r>
          </a:p>
        </p:txBody>
      </p:sp>
      <p:pic>
        <p:nvPicPr>
          <p:cNvPr id="70660" name="Picture 4" descr="https://timgsa.baidu.com/timg?image&amp;quality=80&amp;size=b9999_10000&amp;sec=1570901399107&amp;di=dd50aa1cdf10c36aa66ca90db00c1141&amp;imgtype=0&amp;src=http%3A%2F%2F5b0988e595225.cdn.sohucs.com%2Fimages%2F20171122%2Fee813e9cf656466ea036e98f99b9e8a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560" y="1865644"/>
            <a:ext cx="1663080" cy="12462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gss0.baidu.com/-4o3dSag_xI4khGko9WTAnF6hhy/zhidao/wh%3D600%2C800/sign=1096053d3cfa828bd17695e5cd2f6d0c/a044ad345982b2b77c0ab8fc3eadcbef76099b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858" y="3291852"/>
            <a:ext cx="1944216" cy="1496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251520" y="1707654"/>
            <a:ext cx="3518912" cy="400110"/>
          </a:xfrm>
          <a:prstGeom prst="rect">
            <a:avLst/>
          </a:prstGeom>
        </p:spPr>
        <p:txBody>
          <a:bodyPr wrap="none">
            <a:spAutoFit/>
          </a:bodyPr>
          <a:lstStyle/>
          <a:p>
            <a:pPr>
              <a:spcBef>
                <a:spcPct val="50000"/>
              </a:spcBef>
            </a:pPr>
            <a:r>
              <a:rPr lang="zh-CN" altLang="en-US" sz="2000" dirty="0">
                <a:latin typeface="黑体" panose="02010609060101010101" pitchFamily="49" charset="-122"/>
                <a:ea typeface="黑体" panose="02010609060101010101" pitchFamily="49" charset="-122"/>
                <a:cs typeface="楷体_GB2312"/>
              </a:rPr>
              <a:t>设备经济寿命期的确定方法：</a:t>
            </a:r>
          </a:p>
        </p:txBody>
      </p:sp>
      <p:sp>
        <p:nvSpPr>
          <p:cNvPr id="13" name="文本框 32"/>
          <p:cNvSpPr txBox="1"/>
          <p:nvPr/>
        </p:nvSpPr>
        <p:spPr>
          <a:xfrm>
            <a:off x="179512" y="2787774"/>
            <a:ext cx="43204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rPr>
              <a:t>确定方法</a:t>
            </a:r>
          </a:p>
        </p:txBody>
      </p:sp>
      <p:sp>
        <p:nvSpPr>
          <p:cNvPr id="14" name="左大括号 13"/>
          <p:cNvSpPr/>
          <p:nvPr/>
        </p:nvSpPr>
        <p:spPr>
          <a:xfrm>
            <a:off x="683568" y="2758008"/>
            <a:ext cx="360040" cy="1259859"/>
          </a:xfrm>
          <a:prstGeom prst="leftBrace">
            <a:avLst>
              <a:gd name="adj1" fmla="val 6859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8" name="文本框 32"/>
          <p:cNvSpPr txBox="1"/>
          <p:nvPr/>
        </p:nvSpPr>
        <p:spPr>
          <a:xfrm>
            <a:off x="1170297" y="3766121"/>
            <a:ext cx="1025439"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600" dirty="0">
                <a:latin typeface="黑体" panose="02010609060101010101" pitchFamily="49" charset="-122"/>
                <a:ea typeface="黑体" panose="02010609060101010101" pitchFamily="49" charset="-122"/>
              </a:rPr>
              <a:t>静态方法</a:t>
            </a:r>
          </a:p>
        </p:txBody>
      </p:sp>
      <p:sp>
        <p:nvSpPr>
          <p:cNvPr id="19" name="文本框 32"/>
          <p:cNvSpPr txBox="1"/>
          <p:nvPr/>
        </p:nvSpPr>
        <p:spPr>
          <a:xfrm>
            <a:off x="1170297" y="2715766"/>
            <a:ext cx="1025439" cy="338554"/>
          </a:xfrm>
          <a:prstGeom prst="rect">
            <a:avLst/>
          </a:prstGeom>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600" dirty="0">
                <a:latin typeface="黑体" panose="02010609060101010101" pitchFamily="49" charset="-122"/>
                <a:ea typeface="黑体" panose="02010609060101010101" pitchFamily="49" charset="-122"/>
              </a:rPr>
              <a:t>动态方法</a:t>
            </a:r>
          </a:p>
        </p:txBody>
      </p:sp>
      <p:sp>
        <p:nvSpPr>
          <p:cNvPr id="21" name="圆角矩形 20"/>
          <p:cNvSpPr/>
          <p:nvPr/>
        </p:nvSpPr>
        <p:spPr>
          <a:xfrm>
            <a:off x="1043608" y="2571750"/>
            <a:ext cx="1332148" cy="648072"/>
          </a:xfrm>
          <a:prstGeom prst="roundRect">
            <a:avLst/>
          </a:prstGeom>
          <a:solidFill>
            <a:schemeClr val="bg1">
              <a:lumMod val="95000"/>
              <a:alpha val="8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flipV="1">
            <a:off x="1454735" y="3600785"/>
            <a:ext cx="2247802"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https://gss0.baidu.com/-4o3dSag_xI4khGko9WTAnF6hhy/zhidao/wh%3D600%2C800/sign=1096053d3cfa828bd17695e5cd2f6d0c/a044ad345982b2b77c0ab8fc3eadcbef76099b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320" y="2442251"/>
            <a:ext cx="1590232" cy="12241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对象 783365"/>
          <p:cNvGraphicFramePr/>
          <p:nvPr/>
        </p:nvGraphicFramePr>
        <p:xfrm>
          <a:off x="4477596" y="2715766"/>
          <a:ext cx="2448198" cy="688428"/>
        </p:xfrm>
        <a:graphic>
          <a:graphicData uri="http://schemas.openxmlformats.org/presentationml/2006/ole">
            <mc:AlternateContent xmlns:mc="http://schemas.openxmlformats.org/markup-compatibility/2006">
              <mc:Choice xmlns:v="urn:schemas-microsoft-com:vml" Requires="v">
                <p:oleObj r:id="rId4" imgW="1536700" imgH="431800" progId="Equation.3">
                  <p:embed/>
                </p:oleObj>
              </mc:Choice>
              <mc:Fallback>
                <p:oleObj r:id="rId4" imgW="1536700" imgH="431800" progId="Equation.3">
                  <p:embed/>
                  <p:pic>
                    <p:nvPicPr>
                      <p:cNvPr id="25" name="对象 7833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596" y="2715766"/>
                        <a:ext cx="2448198" cy="688428"/>
                      </a:xfrm>
                      <a:prstGeom prst="rect">
                        <a:avLst/>
                      </a:prstGeom>
                      <a:noFill/>
                      <a:ln>
                        <a:noFill/>
                      </a:ln>
                    </p:spPr>
                  </p:pic>
                </p:oleObj>
              </mc:Fallback>
            </mc:AlternateContent>
          </a:graphicData>
        </a:graphic>
      </p:graphicFrame>
      <p:sp>
        <p:nvSpPr>
          <p:cNvPr id="3" name="矩形 2"/>
          <p:cNvSpPr/>
          <p:nvPr/>
        </p:nvSpPr>
        <p:spPr>
          <a:xfrm>
            <a:off x="2991533" y="2211710"/>
            <a:ext cx="2574744" cy="338554"/>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spcBef>
                <a:spcPct val="0"/>
              </a:spcBef>
            </a:pPr>
            <a:r>
              <a:rPr lang="en-US" altLang="zh-CN" sz="1600" dirty="0"/>
              <a:t>N</a:t>
            </a:r>
            <a:r>
              <a:rPr lang="zh-CN" altLang="en-US" sz="1600" dirty="0"/>
              <a:t>年内设备的平均使用成本</a:t>
            </a:r>
          </a:p>
        </p:txBody>
      </p:sp>
      <p:sp>
        <p:nvSpPr>
          <p:cNvPr id="5" name="圆角右箭头 4"/>
          <p:cNvSpPr/>
          <p:nvPr/>
        </p:nvSpPr>
        <p:spPr>
          <a:xfrm rot="10800000" flipH="1">
            <a:off x="3275856" y="2728647"/>
            <a:ext cx="1008112" cy="504229"/>
          </a:xfrm>
          <a:prstGeom prst="bentArrow">
            <a:avLst>
              <a:gd name="adj1" fmla="val 1434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2699792" y="3579862"/>
            <a:ext cx="5388013" cy="584775"/>
          </a:xfrm>
          <a:prstGeom prst="rect">
            <a:avLst/>
          </a:prstGeom>
        </p:spPr>
        <p:txBody>
          <a:bodyPr wrap="none">
            <a:spAutoFit/>
          </a:bodyPr>
          <a:lstStyle/>
          <a:p>
            <a:pPr>
              <a:spcBef>
                <a:spcPct val="0"/>
              </a:spcBef>
            </a:pPr>
            <a:r>
              <a:rPr lang="en-US" altLang="zh-CN" sz="1600" dirty="0"/>
              <a:t>P: </a:t>
            </a:r>
            <a:r>
              <a:rPr lang="zh-CN" altLang="en-US" sz="1600" dirty="0"/>
              <a:t>设备目前实际价值：</a:t>
            </a:r>
            <a:endParaRPr lang="en-US" altLang="zh-CN" sz="1600" dirty="0"/>
          </a:p>
          <a:p>
            <a:pPr>
              <a:spcBef>
                <a:spcPct val="0"/>
              </a:spcBef>
            </a:pPr>
            <a:r>
              <a:rPr lang="zh-CN" altLang="en-US" sz="1600" dirty="0">
                <a:solidFill>
                  <a:srgbClr val="FF3300"/>
                </a:solidFill>
              </a:rPr>
              <a:t>     新：（购置费和安装费）、 旧：市场价值和追加的投资</a:t>
            </a:r>
            <a:endParaRPr lang="zh-CN" altLang="en-US" sz="1600" dirty="0"/>
          </a:p>
        </p:txBody>
      </p:sp>
      <p:sp>
        <p:nvSpPr>
          <p:cNvPr id="26" name="矩形 25"/>
          <p:cNvSpPr/>
          <p:nvPr/>
        </p:nvSpPr>
        <p:spPr>
          <a:xfrm>
            <a:off x="5796136" y="1938487"/>
            <a:ext cx="2088232"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0"/>
              </a:spcBef>
            </a:pPr>
            <a:r>
              <a:rPr lang="zh-CN" altLang="en-US" sz="1600" dirty="0"/>
              <a:t>第</a:t>
            </a:r>
            <a:r>
              <a:rPr lang="en-US" altLang="zh-CN" sz="1600" dirty="0"/>
              <a:t>N</a:t>
            </a:r>
            <a:r>
              <a:rPr lang="zh-CN" altLang="en-US" sz="1600" dirty="0"/>
              <a:t>年末设备净残值</a:t>
            </a:r>
          </a:p>
        </p:txBody>
      </p:sp>
      <p:cxnSp>
        <p:nvCxnSpPr>
          <p:cNvPr id="11" name="直接箭头连接符 10"/>
          <p:cNvCxnSpPr>
            <a:endCxn id="25" idx="0"/>
          </p:cNvCxnSpPr>
          <p:nvPr/>
        </p:nvCxnSpPr>
        <p:spPr>
          <a:xfrm flipH="1">
            <a:off x="5701695" y="2277041"/>
            <a:ext cx="598497" cy="4387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8" name="矩形 27"/>
          <p:cNvSpPr/>
          <p:nvPr/>
        </p:nvSpPr>
        <p:spPr>
          <a:xfrm>
            <a:off x="2731570" y="4171931"/>
            <a:ext cx="6016894" cy="584775"/>
          </a:xfrm>
          <a:prstGeom prst="rect">
            <a:avLst/>
          </a:prstGeom>
        </p:spPr>
        <p:txBody>
          <a:bodyPr wrap="square">
            <a:spAutoFit/>
          </a:bodyPr>
          <a:lstStyle/>
          <a:p>
            <a:pPr>
              <a:spcBef>
                <a:spcPct val="0"/>
              </a:spcBef>
            </a:pPr>
            <a:r>
              <a:rPr lang="en-US" altLang="zh-CN" sz="1600" dirty="0"/>
              <a:t>C</a:t>
            </a:r>
            <a:r>
              <a:rPr lang="en-US" altLang="zh-CN" sz="1600" baseline="-25000" dirty="0"/>
              <a:t>t </a:t>
            </a:r>
            <a:r>
              <a:rPr lang="en-US" altLang="zh-CN" sz="1600" dirty="0"/>
              <a:t>: </a:t>
            </a:r>
            <a:r>
              <a:rPr lang="zh-CN" altLang="en-US" sz="1600" dirty="0"/>
              <a:t>第</a:t>
            </a:r>
            <a:r>
              <a:rPr lang="en-US" altLang="zh-CN" sz="1600" dirty="0"/>
              <a:t>t</a:t>
            </a:r>
            <a:r>
              <a:rPr lang="zh-CN" altLang="en-US" sz="1600" dirty="0"/>
              <a:t>年的设备运行成本</a:t>
            </a:r>
          </a:p>
          <a:p>
            <a:pPr>
              <a:spcBef>
                <a:spcPct val="0"/>
              </a:spcBef>
            </a:pPr>
            <a:r>
              <a:rPr lang="zh-CN" altLang="en-US" sz="1600" dirty="0">
                <a:solidFill>
                  <a:srgbClr val="FF3300"/>
                </a:solidFill>
              </a:rPr>
              <a:t>    人工费、材料费、能源费、维修费、停工损失、废次损失等</a:t>
            </a:r>
          </a:p>
        </p:txBody>
      </p:sp>
      <p:sp>
        <p:nvSpPr>
          <p:cNvPr id="33" name="矩形 32"/>
          <p:cNvSpPr/>
          <p:nvPr/>
        </p:nvSpPr>
        <p:spPr>
          <a:xfrm>
            <a:off x="7307629" y="2499742"/>
            <a:ext cx="1763623" cy="1137106"/>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函数值最小</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ctr">
              <a:lnSpc>
                <a:spcPct val="150000"/>
              </a:lnSpc>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对应年限 </a:t>
            </a:r>
            <a:r>
              <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000"/>
                                        <p:tgtEl>
                                          <p:spTgt spid="26"/>
                                        </p:tgtEl>
                                      </p:cBhvr>
                                    </p:animEffect>
                                    <p:anim calcmode="lin" valueType="num">
                                      <p:cBhvr>
                                        <p:cTn id="54" dur="1000" fill="hold"/>
                                        <p:tgtEl>
                                          <p:spTgt spid="26"/>
                                        </p:tgtEl>
                                        <p:attrNameLst>
                                          <p:attrName>ppt_x</p:attrName>
                                        </p:attrNameLst>
                                      </p:cBhvr>
                                      <p:tavLst>
                                        <p:tav tm="0">
                                          <p:val>
                                            <p:strVal val="#ppt_x"/>
                                          </p:val>
                                        </p:tav>
                                        <p:tav tm="100000">
                                          <p:val>
                                            <p:strVal val="#ppt_x"/>
                                          </p:val>
                                        </p:tav>
                                      </p:tavLst>
                                    </p:anim>
                                    <p:anim calcmode="lin" valueType="num">
                                      <p:cBhvr>
                                        <p:cTn id="5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1" grpId="0" animBg="1"/>
      <p:bldP spid="3" grpId="0" animBg="1"/>
      <p:bldP spid="5" grpId="0" animBg="1"/>
      <p:bldP spid="8" grpId="0"/>
      <p:bldP spid="26" grpId="0" animBg="1"/>
      <p:bldP spid="28" grpId="0"/>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395536" y="1779662"/>
            <a:ext cx="881973"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例题：</a:t>
            </a:r>
            <a:endParaRPr lang="en-US" altLang="zh-CN" b="1" dirty="0">
              <a:solidFill>
                <a:srgbClr val="0000FF"/>
              </a:solidFill>
              <a:latin typeface="黑体" panose="02010609060101010101" pitchFamily="49" charset="-122"/>
              <a:ea typeface="黑体" panose="02010609060101010101" pitchFamily="49" charset="-122"/>
            </a:endParaRPr>
          </a:p>
        </p:txBody>
      </p:sp>
      <p:sp>
        <p:nvSpPr>
          <p:cNvPr id="27" name="矩形 26"/>
          <p:cNvSpPr/>
          <p:nvPr/>
        </p:nvSpPr>
        <p:spPr>
          <a:xfrm>
            <a:off x="504220" y="2314566"/>
            <a:ext cx="8520281" cy="400110"/>
          </a:xfrm>
          <a:prstGeom prst="rect">
            <a:avLst/>
          </a:prstGeom>
        </p:spPr>
        <p:txBody>
          <a:bodyPr wrap="none">
            <a:spAutoFit/>
          </a:bodyPr>
          <a:lstStyle/>
          <a:p>
            <a:pPr>
              <a:spcBef>
                <a:spcPct val="50000"/>
              </a:spcBef>
            </a:pPr>
            <a:r>
              <a:rPr lang="zh-CN" altLang="en-US" sz="2000" dirty="0">
                <a:latin typeface="黑体" panose="02010609060101010101" pitchFamily="49" charset="-122"/>
                <a:ea typeface="黑体" panose="02010609060101010101" pitchFamily="49" charset="-122"/>
                <a:cs typeface="楷体_GB2312"/>
              </a:rPr>
              <a:t>某设备目前实际价值</a:t>
            </a:r>
            <a:r>
              <a:rPr lang="en-US" altLang="zh-CN" sz="2000" dirty="0">
                <a:latin typeface="黑体" panose="02010609060101010101" pitchFamily="49" charset="-122"/>
                <a:ea typeface="黑体" panose="02010609060101010101" pitchFamily="49" charset="-122"/>
                <a:cs typeface="楷体_GB2312"/>
              </a:rPr>
              <a:t>30000</a:t>
            </a:r>
            <a:r>
              <a:rPr lang="zh-CN" altLang="en-US" sz="2000" dirty="0">
                <a:latin typeface="黑体" panose="02010609060101010101" pitchFamily="49" charset="-122"/>
                <a:ea typeface="黑体" panose="02010609060101010101" pitchFamily="49" charset="-122"/>
                <a:cs typeface="楷体_GB2312"/>
              </a:rPr>
              <a:t>元，有关统计资料见下表，求该设备经济寿命。</a:t>
            </a:r>
          </a:p>
        </p:txBody>
      </p:sp>
      <p:graphicFrame>
        <p:nvGraphicFramePr>
          <p:cNvPr id="10" name="表格 9"/>
          <p:cNvGraphicFramePr>
            <a:graphicFrameLocks noGrp="1"/>
          </p:cNvGraphicFramePr>
          <p:nvPr/>
        </p:nvGraphicFramePr>
        <p:xfrm>
          <a:off x="395536" y="2931790"/>
          <a:ext cx="8280917" cy="1404156"/>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977251">
                  <a:extLst>
                    <a:ext uri="{9D8B030D-6E8A-4147-A177-3AD203B41FA5}">
                      <a16:colId xmlns:a16="http://schemas.microsoft.com/office/drawing/2014/main" val="20001"/>
                    </a:ext>
                  </a:extLst>
                </a:gridCol>
                <a:gridCol w="977251">
                  <a:extLst>
                    <a:ext uri="{9D8B030D-6E8A-4147-A177-3AD203B41FA5}">
                      <a16:colId xmlns:a16="http://schemas.microsoft.com/office/drawing/2014/main" val="20002"/>
                    </a:ext>
                  </a:extLst>
                </a:gridCol>
                <a:gridCol w="977251">
                  <a:extLst>
                    <a:ext uri="{9D8B030D-6E8A-4147-A177-3AD203B41FA5}">
                      <a16:colId xmlns:a16="http://schemas.microsoft.com/office/drawing/2014/main" val="20003"/>
                    </a:ext>
                  </a:extLst>
                </a:gridCol>
                <a:gridCol w="977251">
                  <a:extLst>
                    <a:ext uri="{9D8B030D-6E8A-4147-A177-3AD203B41FA5}">
                      <a16:colId xmlns:a16="http://schemas.microsoft.com/office/drawing/2014/main" val="20004"/>
                    </a:ext>
                  </a:extLst>
                </a:gridCol>
                <a:gridCol w="977251">
                  <a:extLst>
                    <a:ext uri="{9D8B030D-6E8A-4147-A177-3AD203B41FA5}">
                      <a16:colId xmlns:a16="http://schemas.microsoft.com/office/drawing/2014/main" val="20005"/>
                    </a:ext>
                  </a:extLst>
                </a:gridCol>
                <a:gridCol w="977251">
                  <a:extLst>
                    <a:ext uri="{9D8B030D-6E8A-4147-A177-3AD203B41FA5}">
                      <a16:colId xmlns:a16="http://schemas.microsoft.com/office/drawing/2014/main" val="20006"/>
                    </a:ext>
                  </a:extLst>
                </a:gridCol>
                <a:gridCol w="977251">
                  <a:extLst>
                    <a:ext uri="{9D8B030D-6E8A-4147-A177-3AD203B41FA5}">
                      <a16:colId xmlns:a16="http://schemas.microsoft.com/office/drawing/2014/main" val="20007"/>
                    </a:ext>
                  </a:extLst>
                </a:gridCol>
              </a:tblGrid>
              <a:tr h="468052">
                <a:tc>
                  <a:txBody>
                    <a:bodyPr/>
                    <a:lstStyle/>
                    <a:p>
                      <a:r>
                        <a:rPr lang="zh-CN" altLang="en-US" sz="1400" dirty="0"/>
                        <a:t>继续使用年限 </a:t>
                      </a:r>
                      <a:r>
                        <a:rPr lang="en-US" altLang="zh-CN" sz="1400" dirty="0"/>
                        <a:t>t</a:t>
                      </a:r>
                      <a:endParaRPr lang="zh-CN" altLang="en-US" sz="1400" dirty="0"/>
                    </a:p>
                  </a:txBody>
                  <a:tcPr/>
                </a:tc>
                <a:tc>
                  <a:txBody>
                    <a:bodyPr/>
                    <a:lstStyle/>
                    <a:p>
                      <a:r>
                        <a:rPr lang="en-US" altLang="zh-CN" sz="1400" dirty="0"/>
                        <a:t>1</a:t>
                      </a:r>
                      <a:endParaRPr lang="zh-CN" altLang="en-US" sz="1400" dirty="0"/>
                    </a:p>
                  </a:txBody>
                  <a:tcPr/>
                </a:tc>
                <a:tc>
                  <a:txBody>
                    <a:bodyPr/>
                    <a:lstStyle/>
                    <a:p>
                      <a:r>
                        <a:rPr lang="en-US" altLang="zh-CN" sz="1400" dirty="0"/>
                        <a:t>2</a:t>
                      </a:r>
                      <a:endParaRPr lang="zh-CN" altLang="en-US" sz="1400" dirty="0"/>
                    </a:p>
                  </a:txBody>
                  <a:tcPr/>
                </a:tc>
                <a:tc>
                  <a:txBody>
                    <a:bodyPr/>
                    <a:lstStyle/>
                    <a:p>
                      <a:r>
                        <a:rPr lang="en-US" altLang="zh-CN" sz="1400" dirty="0"/>
                        <a:t>3</a:t>
                      </a:r>
                      <a:endParaRPr lang="zh-CN" altLang="en-US" sz="1400" dirty="0"/>
                    </a:p>
                  </a:txBody>
                  <a:tcPr/>
                </a:tc>
                <a:tc>
                  <a:txBody>
                    <a:bodyPr/>
                    <a:lstStyle/>
                    <a:p>
                      <a:r>
                        <a:rPr lang="en-US" altLang="zh-CN" sz="1400" dirty="0"/>
                        <a:t>4</a:t>
                      </a:r>
                      <a:endParaRPr lang="zh-CN" altLang="en-US" sz="1400" dirty="0"/>
                    </a:p>
                  </a:txBody>
                  <a:tcPr/>
                </a:tc>
                <a:tc>
                  <a:txBody>
                    <a:bodyPr/>
                    <a:lstStyle/>
                    <a:p>
                      <a:r>
                        <a:rPr lang="en-US" altLang="zh-CN" sz="1400" dirty="0"/>
                        <a:t>5</a:t>
                      </a:r>
                      <a:endParaRPr lang="zh-CN" altLang="en-US" sz="1400" dirty="0"/>
                    </a:p>
                  </a:txBody>
                  <a:tcPr/>
                </a:tc>
                <a:tc>
                  <a:txBody>
                    <a:bodyPr/>
                    <a:lstStyle/>
                    <a:p>
                      <a:r>
                        <a:rPr lang="en-US" altLang="zh-CN" sz="1400" dirty="0"/>
                        <a:t>6</a:t>
                      </a:r>
                      <a:endParaRPr lang="zh-CN" altLang="en-US" sz="1400" dirty="0"/>
                    </a:p>
                  </a:txBody>
                  <a:tcPr/>
                </a:tc>
                <a:tc>
                  <a:txBody>
                    <a:bodyPr/>
                    <a:lstStyle/>
                    <a:p>
                      <a:r>
                        <a:rPr lang="en-US" altLang="zh-CN" sz="1400" dirty="0"/>
                        <a:t>7</a:t>
                      </a:r>
                      <a:endParaRPr lang="zh-CN" altLang="en-US" sz="1400" dirty="0"/>
                    </a:p>
                  </a:txBody>
                  <a:tcPr/>
                </a:tc>
                <a:extLst>
                  <a:ext uri="{0D108BD9-81ED-4DB2-BD59-A6C34878D82A}">
                    <a16:rowId xmlns:a16="http://schemas.microsoft.com/office/drawing/2014/main" val="10000"/>
                  </a:ext>
                </a:extLst>
              </a:tr>
              <a:tr h="468052">
                <a:tc>
                  <a:txBody>
                    <a:bodyPr/>
                    <a:lstStyle/>
                    <a:p>
                      <a:r>
                        <a:rPr lang="zh-CN" altLang="en-US" sz="1400" dirty="0"/>
                        <a:t>年运行成本（元）</a:t>
                      </a:r>
                    </a:p>
                  </a:txBody>
                  <a:tcPr/>
                </a:tc>
                <a:tc>
                  <a:txBody>
                    <a:bodyPr/>
                    <a:lstStyle/>
                    <a:p>
                      <a:r>
                        <a:rPr lang="en-US" altLang="zh-CN" sz="1400" dirty="0"/>
                        <a:t>5000</a:t>
                      </a:r>
                      <a:endParaRPr lang="zh-CN" altLang="en-US" sz="1400" dirty="0"/>
                    </a:p>
                  </a:txBody>
                  <a:tcPr/>
                </a:tc>
                <a:tc>
                  <a:txBody>
                    <a:bodyPr/>
                    <a:lstStyle/>
                    <a:p>
                      <a:r>
                        <a:rPr lang="en-US" altLang="zh-CN" sz="1400" dirty="0"/>
                        <a:t>6000</a:t>
                      </a:r>
                      <a:endParaRPr lang="zh-CN" altLang="en-US" sz="1400" dirty="0"/>
                    </a:p>
                  </a:txBody>
                  <a:tcPr/>
                </a:tc>
                <a:tc>
                  <a:txBody>
                    <a:bodyPr/>
                    <a:lstStyle/>
                    <a:p>
                      <a:r>
                        <a:rPr lang="en-US" altLang="zh-CN" sz="1400" dirty="0"/>
                        <a:t>7000</a:t>
                      </a:r>
                      <a:endParaRPr lang="zh-CN" altLang="en-US" sz="1400" dirty="0"/>
                    </a:p>
                  </a:txBody>
                  <a:tcPr/>
                </a:tc>
                <a:tc>
                  <a:txBody>
                    <a:bodyPr/>
                    <a:lstStyle/>
                    <a:p>
                      <a:r>
                        <a:rPr lang="en-US" altLang="zh-CN" sz="1400" dirty="0"/>
                        <a:t>9000</a:t>
                      </a:r>
                      <a:endParaRPr lang="zh-CN" altLang="en-US" sz="1400" dirty="0"/>
                    </a:p>
                  </a:txBody>
                  <a:tcPr/>
                </a:tc>
                <a:tc>
                  <a:txBody>
                    <a:bodyPr/>
                    <a:lstStyle/>
                    <a:p>
                      <a:r>
                        <a:rPr lang="en-US" altLang="zh-CN" sz="1400" dirty="0"/>
                        <a:t>11500</a:t>
                      </a:r>
                      <a:endParaRPr lang="zh-CN" altLang="en-US" sz="1400" dirty="0"/>
                    </a:p>
                  </a:txBody>
                  <a:tcPr/>
                </a:tc>
                <a:tc>
                  <a:txBody>
                    <a:bodyPr/>
                    <a:lstStyle/>
                    <a:p>
                      <a:r>
                        <a:rPr lang="en-US" altLang="zh-CN" sz="1400" dirty="0"/>
                        <a:t>14000</a:t>
                      </a:r>
                      <a:endParaRPr lang="zh-CN" altLang="en-US" sz="1400" dirty="0"/>
                    </a:p>
                  </a:txBody>
                  <a:tcPr/>
                </a:tc>
                <a:tc>
                  <a:txBody>
                    <a:bodyPr/>
                    <a:lstStyle/>
                    <a:p>
                      <a:r>
                        <a:rPr lang="en-US" altLang="zh-CN" sz="1400" dirty="0"/>
                        <a:t>17000</a:t>
                      </a:r>
                      <a:endParaRPr lang="zh-CN" altLang="en-US" sz="1400" dirty="0"/>
                    </a:p>
                  </a:txBody>
                  <a:tcPr/>
                </a:tc>
                <a:extLst>
                  <a:ext uri="{0D108BD9-81ED-4DB2-BD59-A6C34878D82A}">
                    <a16:rowId xmlns:a16="http://schemas.microsoft.com/office/drawing/2014/main" val="10001"/>
                  </a:ext>
                </a:extLst>
              </a:tr>
              <a:tr h="468052">
                <a:tc>
                  <a:txBody>
                    <a:bodyPr/>
                    <a:lstStyle/>
                    <a:p>
                      <a:r>
                        <a:rPr lang="zh-CN" altLang="en-US" sz="1400" dirty="0"/>
                        <a:t>年末残值（元）</a:t>
                      </a:r>
                    </a:p>
                  </a:txBody>
                  <a:tcPr/>
                </a:tc>
                <a:tc>
                  <a:txBody>
                    <a:bodyPr/>
                    <a:lstStyle/>
                    <a:p>
                      <a:r>
                        <a:rPr lang="en-US" altLang="zh-CN" sz="1400" dirty="0"/>
                        <a:t>15000</a:t>
                      </a:r>
                      <a:endParaRPr lang="zh-CN" altLang="en-US" sz="1400" dirty="0"/>
                    </a:p>
                  </a:txBody>
                  <a:tcPr/>
                </a:tc>
                <a:tc>
                  <a:txBody>
                    <a:bodyPr/>
                    <a:lstStyle/>
                    <a:p>
                      <a:r>
                        <a:rPr lang="en-US" altLang="zh-CN" sz="1400" dirty="0"/>
                        <a:t>7500</a:t>
                      </a:r>
                      <a:endParaRPr lang="zh-CN" altLang="en-US" sz="1400" dirty="0"/>
                    </a:p>
                  </a:txBody>
                  <a:tcPr/>
                </a:tc>
                <a:tc>
                  <a:txBody>
                    <a:bodyPr/>
                    <a:lstStyle/>
                    <a:p>
                      <a:r>
                        <a:rPr lang="en-US" altLang="zh-CN" sz="1400" dirty="0"/>
                        <a:t>3750</a:t>
                      </a:r>
                      <a:endParaRPr lang="zh-CN" altLang="en-US" sz="1400" dirty="0"/>
                    </a:p>
                  </a:txBody>
                  <a:tcPr/>
                </a:tc>
                <a:tc>
                  <a:txBody>
                    <a:bodyPr/>
                    <a:lstStyle/>
                    <a:p>
                      <a:r>
                        <a:rPr lang="en-US" altLang="zh-CN" sz="1400" dirty="0"/>
                        <a:t>1875</a:t>
                      </a:r>
                      <a:endParaRPr lang="zh-CN" altLang="en-US" sz="1400" dirty="0"/>
                    </a:p>
                  </a:txBody>
                  <a:tcPr/>
                </a:tc>
                <a:tc>
                  <a:txBody>
                    <a:bodyPr/>
                    <a:lstStyle/>
                    <a:p>
                      <a:r>
                        <a:rPr lang="en-US" altLang="zh-CN" sz="1400" dirty="0"/>
                        <a:t>1000</a:t>
                      </a:r>
                      <a:endParaRPr lang="zh-CN" altLang="en-US" sz="1400" dirty="0"/>
                    </a:p>
                  </a:txBody>
                  <a:tcPr/>
                </a:tc>
                <a:tc>
                  <a:txBody>
                    <a:bodyPr/>
                    <a:lstStyle/>
                    <a:p>
                      <a:r>
                        <a:rPr lang="en-US" altLang="zh-CN" sz="1400" dirty="0"/>
                        <a:t>1000</a:t>
                      </a:r>
                      <a:endParaRPr lang="zh-CN" altLang="en-US" sz="1400" dirty="0"/>
                    </a:p>
                  </a:txBody>
                  <a:tcPr/>
                </a:tc>
                <a:tc>
                  <a:txBody>
                    <a:bodyPr/>
                    <a:lstStyle/>
                    <a:p>
                      <a:r>
                        <a:rPr lang="en-US" altLang="zh-CN" sz="1400" dirty="0"/>
                        <a:t>1000</a:t>
                      </a:r>
                      <a:endParaRPr lang="zh-CN" altLang="en-US" sz="14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0" y="19089"/>
            <a:ext cx="9138307" cy="583406"/>
          </a:xfrm>
        </p:spPr>
        <p:txBody>
          <a:bodyPr>
            <a:normAutofit/>
          </a:bodyPr>
          <a:lstStyle/>
          <a:p>
            <a:pPr algn="l" eaLnBrk="1" hangingPunct="1">
              <a:defRPr/>
            </a:pPr>
            <a:r>
              <a:rPr lang="zh-CN" altLang="en-US" sz="3200" b="1" dirty="0">
                <a:solidFill>
                  <a:schemeClr val="bg1"/>
                </a:solidFill>
              </a:rPr>
              <a:t>重点知识提前预览                                                                                      </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p:cNvSpPr>
            <a:spLocks noGrp="1"/>
          </p:cNvSpPr>
          <p:nvPr>
            <p:ph type="sldNum" sz="quarter" idx="12"/>
          </p:nvPr>
        </p:nvSpPr>
        <p:spPr/>
        <p:txBody>
          <a:bodyPr/>
          <a:lstStyle/>
          <a:p>
            <a:fld id="{0C913308-F349-4B6D-A68A-DD1791B4A57B}" type="slidenum">
              <a:rPr lang="zh-CN" altLang="en-US" smtClean="0"/>
              <a:t>4</a:t>
            </a:fld>
            <a:endParaRPr lang="zh-CN" altLang="en-US" dirty="0"/>
          </a:p>
        </p:txBody>
      </p:sp>
      <p:pic>
        <p:nvPicPr>
          <p:cNvPr id="2" name="图片 1"/>
          <p:cNvPicPr>
            <a:picLocks noChangeAspect="1"/>
          </p:cNvPicPr>
          <p:nvPr>
            <p:custDataLst>
              <p:tags r:id="rId1"/>
            </p:custDataLst>
          </p:nvPr>
        </p:nvPicPr>
        <p:blipFill>
          <a:blip r:embed="rId3"/>
          <a:stretch>
            <a:fillRect/>
          </a:stretch>
        </p:blipFill>
        <p:spPr>
          <a:xfrm>
            <a:off x="395605" y="2108835"/>
            <a:ext cx="2539365" cy="1613535"/>
          </a:xfrm>
          <a:prstGeom prst="rect">
            <a:avLst/>
          </a:prstGeom>
        </p:spPr>
      </p:pic>
      <p:sp>
        <p:nvSpPr>
          <p:cNvPr id="21" name="流程图: 可选过程 20"/>
          <p:cNvSpPr/>
          <p:nvPr/>
        </p:nvSpPr>
        <p:spPr>
          <a:xfrm>
            <a:off x="3420110" y="1707515"/>
            <a:ext cx="4448810" cy="42926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marL="342900" indent="-342900">
              <a:buFont typeface="Wingdings" panose="05000000000000000000" charset="0"/>
              <a:buChar char="Ø"/>
            </a:pPr>
            <a:r>
              <a:rPr lang="zh-CN" altLang="en-US" sz="2400" dirty="0">
                <a:latin typeface="黑体" panose="02010609060101010101" pitchFamily="49" charset="-122"/>
                <a:ea typeface="黑体" panose="02010609060101010101" pitchFamily="49" charset="-122"/>
                <a:cs typeface="Arial" panose="020B0604020202020204" pitchFamily="34" charset="0"/>
              </a:rPr>
              <a:t>设备磨损的</a:t>
            </a:r>
            <a:r>
              <a:rPr lang="en-US" altLang="zh-CN" sz="2400" dirty="0">
                <a:latin typeface="黑体" panose="02010609060101010101" pitchFamily="49" charset="-122"/>
                <a:ea typeface="黑体" panose="02010609060101010101" pitchFamily="49" charset="-122"/>
                <a:cs typeface="Arial" panose="020B0604020202020204" pitchFamily="34" charset="0"/>
              </a:rPr>
              <a:t>“</a:t>
            </a:r>
            <a:r>
              <a:rPr lang="zh-CN" altLang="en-US" sz="2400" dirty="0">
                <a:latin typeface="黑体" panose="02010609060101010101" pitchFamily="49" charset="-122"/>
                <a:ea typeface="黑体" panose="02010609060101010101" pitchFamily="49" charset="-122"/>
                <a:cs typeface="Arial" panose="020B0604020202020204" pitchFamily="34" charset="0"/>
              </a:rPr>
              <a:t>两类四形</a:t>
            </a:r>
            <a:r>
              <a:rPr lang="en-US" altLang="zh-CN" sz="2400" dirty="0">
                <a:latin typeface="黑体" panose="02010609060101010101" pitchFamily="49" charset="-122"/>
                <a:ea typeface="黑体" panose="02010609060101010101" pitchFamily="49" charset="-122"/>
                <a:cs typeface="Arial" panose="020B0604020202020204" pitchFamily="34" charset="0"/>
              </a:rPr>
              <a:t>”</a:t>
            </a:r>
          </a:p>
        </p:txBody>
      </p:sp>
      <p:sp>
        <p:nvSpPr>
          <p:cNvPr id="22" name="流程图: 可选过程 21"/>
          <p:cNvSpPr/>
          <p:nvPr/>
        </p:nvSpPr>
        <p:spPr>
          <a:xfrm>
            <a:off x="3419475" y="2715578"/>
            <a:ext cx="4448810" cy="42926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marL="342900" indent="-342900" algn="l">
              <a:buFont typeface="Wingdings" panose="05000000000000000000" charset="0"/>
              <a:buChar char="Ø"/>
            </a:pPr>
            <a:r>
              <a:rPr lang="zh-CN" altLang="en-US" sz="2400" dirty="0">
                <a:latin typeface="黑体" panose="02010609060101010101" pitchFamily="49" charset="-122"/>
                <a:ea typeface="黑体" panose="02010609060101010101" pitchFamily="49" charset="-122"/>
                <a:cs typeface="Arial" panose="020B0604020202020204" pitchFamily="34" charset="0"/>
              </a:rPr>
              <a:t>设备经济寿命的概念与计算</a:t>
            </a:r>
            <a:endParaRPr lang="zh-CN" altLang="en-US" sz="2400"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3" name="流程图: 可选过程 2"/>
          <p:cNvSpPr/>
          <p:nvPr/>
        </p:nvSpPr>
        <p:spPr>
          <a:xfrm>
            <a:off x="3418840" y="3723640"/>
            <a:ext cx="4448810" cy="42926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marL="342900" indent="-342900" algn="l">
              <a:buFont typeface="Wingdings" panose="05000000000000000000" charset="0"/>
              <a:buChar char="Ø"/>
            </a:pPr>
            <a:r>
              <a:rPr lang="zh-CN" altLang="en-US" sz="2400" dirty="0">
                <a:latin typeface="黑体" panose="02010609060101010101" pitchFamily="49" charset="-122"/>
                <a:ea typeface="黑体" panose="02010609060101010101" pitchFamily="49" charset="-122"/>
                <a:cs typeface="Arial" panose="020B0604020202020204" pitchFamily="34" charset="0"/>
              </a:rPr>
              <a:t>设备更新方案的比选原则</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7823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307" y="771550"/>
            <a:ext cx="759718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676" y="970873"/>
            <a:ext cx="881973"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解答：</a:t>
            </a:r>
            <a:endParaRPr lang="en-US" altLang="zh-CN" b="1" dirty="0">
              <a:solidFill>
                <a:srgbClr val="0000FF"/>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395536" y="1779662"/>
            <a:ext cx="1811714"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低劣化数值法：</a:t>
            </a:r>
            <a:endParaRPr lang="en-US" altLang="zh-CN" b="1" dirty="0">
              <a:latin typeface="黑体" panose="02010609060101010101" pitchFamily="49" charset="-122"/>
              <a:ea typeface="黑体" panose="02010609060101010101" pitchFamily="49" charset="-122"/>
            </a:endParaRPr>
          </a:p>
        </p:txBody>
      </p:sp>
      <p:sp>
        <p:nvSpPr>
          <p:cNvPr id="13" name="矩形 12"/>
          <p:cNvSpPr/>
          <p:nvPr/>
        </p:nvSpPr>
        <p:spPr>
          <a:xfrm>
            <a:off x="834953" y="2261558"/>
            <a:ext cx="7020108" cy="707886"/>
          </a:xfrm>
          <a:prstGeom prst="rect">
            <a:avLst/>
          </a:prstGeom>
        </p:spPr>
        <p:txBody>
          <a:bodyPr wrap="square">
            <a:spAutoFit/>
          </a:bodyPr>
          <a:lstStyle/>
          <a:p>
            <a:pPr marL="342900" indent="-342900">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设备</a:t>
            </a:r>
            <a:r>
              <a:rPr lang="zh-CN" altLang="en-US" sz="2000" dirty="0">
                <a:solidFill>
                  <a:srgbClr val="0000FF"/>
                </a:solidFill>
                <a:latin typeface="黑体" panose="02010609060101010101" pitchFamily="49" charset="-122"/>
                <a:ea typeface="黑体" panose="02010609060101010101" pitchFamily="49" charset="-122"/>
                <a:cs typeface="楷体_GB2312"/>
              </a:rPr>
              <a:t>使用时间越长</a:t>
            </a:r>
            <a:r>
              <a:rPr lang="zh-CN" altLang="en-US" sz="2000" dirty="0">
                <a:latin typeface="黑体" panose="02010609060101010101" pitchFamily="49" charset="-122"/>
                <a:ea typeface="黑体" panose="02010609060101010101" pitchFamily="49" charset="-122"/>
                <a:cs typeface="楷体_GB2312"/>
              </a:rPr>
              <a:t>，磨损（有形、无形）加剧，导致设备维护修理</a:t>
            </a:r>
            <a:r>
              <a:rPr lang="zh-CN" altLang="en-US" sz="2000" dirty="0">
                <a:solidFill>
                  <a:srgbClr val="0000FF"/>
                </a:solidFill>
                <a:latin typeface="黑体" panose="02010609060101010101" pitchFamily="49" charset="-122"/>
                <a:ea typeface="黑体" panose="02010609060101010101" pitchFamily="49" charset="-122"/>
                <a:cs typeface="楷体_GB2312"/>
              </a:rPr>
              <a:t>费用增加越多。</a:t>
            </a:r>
          </a:p>
        </p:txBody>
      </p:sp>
      <p:sp>
        <p:nvSpPr>
          <p:cNvPr id="14" name="矩形 13"/>
          <p:cNvSpPr/>
          <p:nvPr/>
        </p:nvSpPr>
        <p:spPr>
          <a:xfrm>
            <a:off x="827584" y="3244996"/>
            <a:ext cx="5328592" cy="400110"/>
          </a:xfrm>
          <a:prstGeom prst="rect">
            <a:avLst/>
          </a:prstGeom>
        </p:spPr>
        <p:txBody>
          <a:bodyPr wrap="square">
            <a:spAutoFit/>
          </a:bodyPr>
          <a:lstStyle/>
          <a:p>
            <a:pPr marL="342900" indent="-342900">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把逐年递增的费用</a:t>
            </a:r>
            <a:r>
              <a:rPr lang="el-GR" altLang="zh-CN" sz="2000" dirty="0">
                <a:latin typeface="黑体" panose="02010609060101010101" pitchFamily="49" charset="-122"/>
                <a:ea typeface="黑体" panose="02010609060101010101" pitchFamily="49" charset="-122"/>
                <a:cs typeface="楷体_GB2312"/>
              </a:rPr>
              <a:t>Δ</a:t>
            </a:r>
            <a:r>
              <a:rPr lang="en-US" altLang="zh-CN" sz="2000" dirty="0"/>
              <a:t>C</a:t>
            </a:r>
            <a:r>
              <a:rPr lang="en-US" altLang="zh-CN" sz="2000" baseline="-25000" dirty="0"/>
              <a:t>t</a:t>
            </a:r>
            <a:r>
              <a:rPr lang="zh-CN" altLang="en-US" sz="2000" dirty="0">
                <a:latin typeface="黑体" panose="02010609060101010101" pitchFamily="49" charset="-122"/>
                <a:ea typeface="黑体" panose="02010609060101010101" pitchFamily="49" charset="-122"/>
                <a:cs typeface="楷体_GB2312"/>
              </a:rPr>
              <a:t>称为</a:t>
            </a:r>
            <a:r>
              <a:rPr lang="zh-CN" altLang="en-US" sz="2000" dirty="0">
                <a:solidFill>
                  <a:srgbClr val="0000FF"/>
                </a:solidFill>
                <a:latin typeface="黑体" panose="02010609060101010101" pitchFamily="49" charset="-122"/>
                <a:ea typeface="黑体" panose="02010609060101010101" pitchFamily="49" charset="-122"/>
                <a:cs typeface="楷体_GB2312"/>
              </a:rPr>
              <a:t>设备的低劣化</a:t>
            </a:r>
            <a:r>
              <a:rPr lang="zh-CN" altLang="en-US" sz="2000" dirty="0">
                <a:latin typeface="黑体" panose="02010609060101010101" pitchFamily="49" charset="-122"/>
                <a:ea typeface="黑体" panose="02010609060101010101" pitchFamily="49" charset="-122"/>
                <a:cs typeface="楷体_GB2312"/>
              </a:rPr>
              <a:t>。</a:t>
            </a:r>
          </a:p>
        </p:txBody>
      </p:sp>
      <p:sp>
        <p:nvSpPr>
          <p:cNvPr id="2" name="右箭头 1"/>
          <p:cNvSpPr/>
          <p:nvPr/>
        </p:nvSpPr>
        <p:spPr>
          <a:xfrm rot="10800000">
            <a:off x="6228184" y="3382915"/>
            <a:ext cx="936104" cy="124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27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3002463"/>
            <a:ext cx="816689" cy="1009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827584" y="4011910"/>
            <a:ext cx="6253541" cy="400110"/>
          </a:xfrm>
          <a:prstGeom prst="rect">
            <a:avLst/>
          </a:prstGeom>
        </p:spPr>
        <p:txBody>
          <a:bodyPr wrap="square">
            <a:spAutoFit/>
          </a:bodyPr>
          <a:lstStyle/>
          <a:p>
            <a:pPr marL="342900" indent="-342900">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用低劣化数值表示设备损耗的方法：</a:t>
            </a:r>
            <a:r>
              <a:rPr lang="zh-CN" altLang="en-US" sz="2000" dirty="0">
                <a:solidFill>
                  <a:srgbClr val="0000FF"/>
                </a:solidFill>
                <a:latin typeface="黑体" panose="02010609060101010101" pitchFamily="49" charset="-122"/>
                <a:ea typeface="黑体" panose="02010609060101010101" pitchFamily="49" charset="-122"/>
                <a:cs typeface="楷体_GB2312"/>
              </a:rPr>
              <a:t>低劣化数值法</a:t>
            </a:r>
            <a:r>
              <a:rPr lang="zh-CN" altLang="en-US" sz="2000" dirty="0">
                <a:latin typeface="黑体" panose="02010609060101010101" pitchFamily="49" charset="-122"/>
                <a:ea typeface="黑体" panose="02010609060101010101" pitchFamily="49" charset="-122"/>
                <a:cs typeface="楷体_GB2312"/>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日期占位符 49"/>
          <p:cNvSpPr>
            <a:spLocks noGrp="1"/>
          </p:cNvSpPr>
          <p:nvPr>
            <p:ph type="dt" sz="half" idx="10"/>
          </p:nvPr>
        </p:nvSpPr>
        <p:spPr/>
        <p:txBody>
          <a:bodyPr/>
          <a:lstStyle/>
          <a:p>
            <a:r>
              <a:rPr lang="en-US" altLang="zh-CN" dirty="0"/>
              <a:t>IPDO2019</a:t>
            </a:r>
          </a:p>
          <a:p>
            <a:endParaRPr lang="zh-CN" altLang="en-US" dirty="0"/>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395536" y="1779662"/>
            <a:ext cx="1579278"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线性化假设：</a:t>
            </a:r>
            <a:endParaRPr lang="en-US" altLang="zh-CN" b="1" dirty="0">
              <a:latin typeface="黑体" panose="02010609060101010101" pitchFamily="49" charset="-122"/>
              <a:ea typeface="黑体" panose="02010609060101010101" pitchFamily="49" charset="-122"/>
            </a:endParaRPr>
          </a:p>
        </p:txBody>
      </p:sp>
      <p:sp>
        <p:nvSpPr>
          <p:cNvPr id="13" name="矩形 12"/>
          <p:cNvSpPr/>
          <p:nvPr/>
        </p:nvSpPr>
        <p:spPr>
          <a:xfrm>
            <a:off x="834953" y="2261558"/>
            <a:ext cx="5969295" cy="707886"/>
          </a:xfrm>
          <a:prstGeom prst="rect">
            <a:avLst/>
          </a:prstGeom>
        </p:spPr>
        <p:txBody>
          <a:bodyPr wrap="square">
            <a:spAutoFit/>
          </a:bodyPr>
          <a:lstStyle/>
          <a:p>
            <a:pPr marL="342900" indent="-342900">
              <a:spcBef>
                <a:spcPct val="50000"/>
              </a:spcBef>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cs typeface="楷体_GB2312"/>
              </a:rPr>
              <a:t>如果每年设备的劣化</a:t>
            </a:r>
            <a:r>
              <a:rPr lang="zh-CN" altLang="en-US" sz="2000" dirty="0">
                <a:solidFill>
                  <a:srgbClr val="0000FF"/>
                </a:solidFill>
                <a:latin typeface="黑体" panose="02010609060101010101" pitchFamily="49" charset="-122"/>
                <a:ea typeface="黑体" panose="02010609060101010101" pitchFamily="49" charset="-122"/>
                <a:cs typeface="楷体_GB2312"/>
              </a:rPr>
              <a:t>增值均等，</a:t>
            </a:r>
            <a:r>
              <a:rPr lang="el-GR" altLang="zh-CN" sz="2000" dirty="0">
                <a:solidFill>
                  <a:srgbClr val="0000FF"/>
                </a:solidFill>
                <a:latin typeface="黑体" panose="02010609060101010101" pitchFamily="49" charset="-122"/>
                <a:ea typeface="黑体" panose="02010609060101010101" pitchFamily="49" charset="-122"/>
                <a:cs typeface="楷体_GB2312"/>
              </a:rPr>
              <a:t>Δ</a:t>
            </a:r>
            <a:r>
              <a:rPr lang="en-US" altLang="zh-CN" sz="2000" dirty="0">
                <a:solidFill>
                  <a:srgbClr val="0000FF"/>
                </a:solidFill>
              </a:rPr>
              <a:t>C</a:t>
            </a:r>
            <a:r>
              <a:rPr lang="en-US" altLang="zh-CN" sz="2000" baseline="-25000" dirty="0">
                <a:solidFill>
                  <a:srgbClr val="0000FF"/>
                </a:solidFill>
              </a:rPr>
              <a:t>t</a:t>
            </a:r>
            <a:r>
              <a:rPr lang="en-US" altLang="zh-CN" sz="2000" dirty="0">
                <a:solidFill>
                  <a:srgbClr val="0000FF"/>
                </a:solidFill>
                <a:latin typeface="黑体" panose="02010609060101010101" pitchFamily="49" charset="-122"/>
                <a:ea typeface="黑体" panose="02010609060101010101" pitchFamily="49" charset="-122"/>
                <a:cs typeface="楷体_GB2312"/>
              </a:rPr>
              <a:t>=</a:t>
            </a:r>
            <a:r>
              <a:rPr lang="el-GR" altLang="zh-CN" sz="2000" dirty="0">
                <a:solidFill>
                  <a:srgbClr val="0000FF"/>
                </a:solidFill>
                <a:latin typeface="黑体" panose="02010609060101010101" pitchFamily="49" charset="-122"/>
                <a:ea typeface="黑体" panose="02010609060101010101" pitchFamily="49" charset="-122"/>
                <a:cs typeface="楷体_GB2312"/>
              </a:rPr>
              <a:t>λ</a:t>
            </a:r>
            <a:r>
              <a:rPr lang="zh-CN" altLang="en-US" sz="2000" dirty="0">
                <a:latin typeface="黑体" panose="02010609060101010101" pitchFamily="49" charset="-122"/>
                <a:ea typeface="黑体" panose="02010609060101010101" pitchFamily="49" charset="-122"/>
                <a:cs typeface="楷体_GB2312"/>
              </a:rPr>
              <a:t>，则可以简化经济寿命计算，为：</a:t>
            </a:r>
            <a:endParaRPr lang="zh-CN" altLang="en-US" sz="2000" dirty="0">
              <a:solidFill>
                <a:srgbClr val="0000FF"/>
              </a:solidFill>
              <a:latin typeface="黑体" panose="02010609060101010101" pitchFamily="49" charset="-122"/>
              <a:ea typeface="黑体" panose="02010609060101010101" pitchFamily="49" charset="-122"/>
              <a:cs typeface="楷体_GB2312"/>
            </a:endParaRPr>
          </a:p>
        </p:txBody>
      </p:sp>
      <p:graphicFrame>
        <p:nvGraphicFramePr>
          <p:cNvPr id="3" name="对象 2"/>
          <p:cNvGraphicFramePr>
            <a:graphicFrameLocks noGrp="1"/>
          </p:cNvGraphicFramePr>
          <p:nvPr/>
        </p:nvGraphicFramePr>
        <p:xfrm>
          <a:off x="1259632" y="3507854"/>
          <a:ext cx="2659264" cy="980256"/>
        </p:xfrm>
        <a:graphic>
          <a:graphicData uri="http://schemas.openxmlformats.org/presentationml/2006/ole">
            <mc:AlternateContent xmlns:mc="http://schemas.openxmlformats.org/markup-compatibility/2006">
              <mc:Choice xmlns:v="urn:schemas-microsoft-com:vml" Requires="v">
                <p:oleObj r:id="rId3" imgW="1116965" imgH="444500" progId="Equation.3">
                  <p:embed/>
                </p:oleObj>
              </mc:Choice>
              <mc:Fallback>
                <p:oleObj r:id="rId3" imgW="1116965" imgH="444500" progId="Equation.3">
                  <p:embed/>
                  <p:pic>
                    <p:nvPicPr>
                      <p:cNvPr id="3" name="对象 2"/>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507854"/>
                        <a:ext cx="2659264" cy="980256"/>
                      </a:xfrm>
                      <a:prstGeom prst="rect">
                        <a:avLst/>
                      </a:prstGeom>
                      <a:noFill/>
                      <a:ln>
                        <a:noFill/>
                      </a:ln>
                    </p:spPr>
                  </p:pic>
                </p:oleObj>
              </mc:Fallback>
            </mc:AlternateContent>
          </a:graphicData>
        </a:graphic>
      </p:graphicFrame>
      <p:graphicFrame>
        <p:nvGraphicFramePr>
          <p:cNvPr id="5" name="对象 4"/>
          <p:cNvGraphicFramePr/>
          <p:nvPr/>
        </p:nvGraphicFramePr>
        <p:xfrm>
          <a:off x="6084168" y="3507854"/>
          <a:ext cx="2447925" cy="687387"/>
        </p:xfrm>
        <a:graphic>
          <a:graphicData uri="http://schemas.openxmlformats.org/presentationml/2006/ole">
            <mc:AlternateContent xmlns:mc="http://schemas.openxmlformats.org/markup-compatibility/2006">
              <mc:Choice xmlns:v="urn:schemas-microsoft-com:vml" Requires="v">
                <p:oleObj r:id="rId5" imgW="1536700" imgH="431800" progId="Equation.3">
                  <p:embed/>
                </p:oleObj>
              </mc:Choice>
              <mc:Fallback>
                <p:oleObj r:id="rId5" imgW="1536700" imgH="431800" progId="Equation.3">
                  <p:embed/>
                  <p:pic>
                    <p:nvPicPr>
                      <p:cNvPr id="5"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507854"/>
                        <a:ext cx="24479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右箭头 7"/>
          <p:cNvSpPr/>
          <p:nvPr/>
        </p:nvSpPr>
        <p:spPr>
          <a:xfrm rot="10800000">
            <a:off x="4499992" y="3651870"/>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96327" y="4092552"/>
            <a:ext cx="2275873" cy="5232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如何得到呢？</a:t>
            </a:r>
            <a:endParaRPr lang="zh-CN" altLang="en-US" sz="28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设备经济寿命的估算</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395536" y="1779662"/>
            <a:ext cx="881973"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例题：</a:t>
            </a:r>
            <a:endParaRPr lang="en-US" altLang="zh-CN" b="1" dirty="0">
              <a:solidFill>
                <a:srgbClr val="0000FF"/>
              </a:solidFill>
              <a:latin typeface="黑体" panose="02010609060101010101" pitchFamily="49" charset="-122"/>
              <a:ea typeface="黑体" panose="02010609060101010101" pitchFamily="49" charset="-122"/>
            </a:endParaRPr>
          </a:p>
        </p:txBody>
      </p:sp>
      <p:sp>
        <p:nvSpPr>
          <p:cNvPr id="20" name="矩形 19"/>
          <p:cNvSpPr/>
          <p:nvPr/>
        </p:nvSpPr>
        <p:spPr>
          <a:xfrm>
            <a:off x="504220" y="2211710"/>
            <a:ext cx="7740188" cy="1015663"/>
          </a:xfrm>
          <a:prstGeom prst="rect">
            <a:avLst/>
          </a:prstGeom>
        </p:spPr>
        <p:txBody>
          <a:bodyPr wrap="square">
            <a:spAutoFit/>
          </a:bodyPr>
          <a:lstStyle/>
          <a:p>
            <a:pPr indent="457200">
              <a:spcBef>
                <a:spcPct val="50000"/>
              </a:spcBef>
            </a:pPr>
            <a:r>
              <a:rPr lang="zh-CN" altLang="en-US" sz="2000" dirty="0">
                <a:latin typeface="黑体" panose="02010609060101010101" pitchFamily="49" charset="-122"/>
                <a:ea typeface="黑体" panose="02010609060101010101" pitchFamily="49" charset="-122"/>
                <a:cs typeface="楷体_GB2312"/>
              </a:rPr>
              <a:t>某设备，目前实际价格</a:t>
            </a:r>
            <a:r>
              <a:rPr lang="en-US" altLang="zh-CN" sz="2000" dirty="0">
                <a:latin typeface="黑体" panose="02010609060101010101" pitchFamily="49" charset="-122"/>
                <a:ea typeface="黑体" panose="02010609060101010101" pitchFamily="49" charset="-122"/>
                <a:cs typeface="楷体_GB2312"/>
              </a:rPr>
              <a:t>P=8000</a:t>
            </a:r>
            <a:r>
              <a:rPr lang="zh-CN" altLang="en-US" sz="2000" dirty="0">
                <a:latin typeface="黑体" panose="02010609060101010101" pitchFamily="49" charset="-122"/>
                <a:ea typeface="黑体" panose="02010609060101010101" pitchFamily="49" charset="-122"/>
                <a:cs typeface="楷体_GB2312"/>
              </a:rPr>
              <a:t>元，预计残值</a:t>
            </a:r>
            <a:r>
              <a:rPr lang="en-US" altLang="zh-CN" sz="2000" dirty="0">
                <a:latin typeface="黑体" panose="02010609060101010101" pitchFamily="49" charset="-122"/>
                <a:ea typeface="黑体" panose="02010609060101010101" pitchFamily="49" charset="-122"/>
                <a:cs typeface="楷体_GB2312"/>
              </a:rPr>
              <a:t>L</a:t>
            </a:r>
            <a:r>
              <a:rPr lang="en-US" altLang="zh-CN" sz="2000" baseline="-25000" dirty="0">
                <a:latin typeface="黑体" panose="02010609060101010101" pitchFamily="49" charset="-122"/>
                <a:ea typeface="黑体" panose="02010609060101010101" pitchFamily="49" charset="-122"/>
                <a:cs typeface="楷体_GB2312"/>
              </a:rPr>
              <a:t>N</a:t>
            </a:r>
            <a:r>
              <a:rPr lang="en-US" altLang="zh-CN" sz="2000" dirty="0">
                <a:latin typeface="黑体" panose="02010609060101010101" pitchFamily="49" charset="-122"/>
                <a:ea typeface="黑体" panose="02010609060101010101" pitchFamily="49" charset="-122"/>
                <a:cs typeface="楷体_GB2312"/>
              </a:rPr>
              <a:t>=800</a:t>
            </a:r>
            <a:r>
              <a:rPr lang="zh-CN" altLang="en-US" sz="2000" dirty="0">
                <a:latin typeface="黑体" panose="02010609060101010101" pitchFamily="49" charset="-122"/>
                <a:ea typeface="黑体" panose="02010609060101010101" pitchFamily="49" charset="-122"/>
                <a:cs typeface="楷体_GB2312"/>
              </a:rPr>
              <a:t>元，第一年运行成本为</a:t>
            </a:r>
            <a:r>
              <a:rPr lang="en-US" altLang="zh-CN" sz="2000" dirty="0">
                <a:latin typeface="黑体" panose="02010609060101010101" pitchFamily="49" charset="-122"/>
                <a:ea typeface="黑体" panose="02010609060101010101" pitchFamily="49" charset="-122"/>
                <a:cs typeface="楷体_GB2312"/>
              </a:rPr>
              <a:t>Q=600</a:t>
            </a:r>
            <a:r>
              <a:rPr lang="zh-CN" altLang="en-US" sz="2000" dirty="0">
                <a:latin typeface="黑体" panose="02010609060101010101" pitchFamily="49" charset="-122"/>
                <a:ea typeface="黑体" panose="02010609060101010101" pitchFamily="49" charset="-122"/>
                <a:cs typeface="楷体_GB2312"/>
              </a:rPr>
              <a:t>元，每年设备的劣化增量均等，年劣化值</a:t>
            </a:r>
            <a:r>
              <a:rPr lang="el-GR" altLang="zh-CN" sz="2000" dirty="0">
                <a:solidFill>
                  <a:srgbClr val="0000FF"/>
                </a:solidFill>
                <a:latin typeface="黑体" panose="02010609060101010101" pitchFamily="49" charset="-122"/>
                <a:ea typeface="黑体" panose="02010609060101010101" pitchFamily="49" charset="-122"/>
                <a:cs typeface="楷体_GB2312"/>
              </a:rPr>
              <a:t>λ</a:t>
            </a:r>
            <a:r>
              <a:rPr lang="en-US" altLang="zh-CN" sz="2000" dirty="0">
                <a:solidFill>
                  <a:srgbClr val="0000FF"/>
                </a:solidFill>
                <a:latin typeface="黑体" panose="02010609060101010101" pitchFamily="49" charset="-122"/>
                <a:ea typeface="黑体" panose="02010609060101010101" pitchFamily="49" charset="-122"/>
                <a:cs typeface="楷体_GB2312"/>
              </a:rPr>
              <a:t>=300</a:t>
            </a:r>
            <a:r>
              <a:rPr lang="zh-CN" altLang="en-US" sz="2000" dirty="0">
                <a:solidFill>
                  <a:srgbClr val="0000FF"/>
                </a:solidFill>
                <a:latin typeface="黑体" panose="02010609060101010101" pitchFamily="49" charset="-122"/>
                <a:ea typeface="黑体" panose="02010609060101010101" pitchFamily="49" charset="-122"/>
                <a:cs typeface="楷体_GB2312"/>
              </a:rPr>
              <a:t>元</a:t>
            </a:r>
            <a:r>
              <a:rPr lang="zh-CN" altLang="en-US" sz="2000" dirty="0">
                <a:latin typeface="黑体" panose="02010609060101010101" pitchFamily="49" charset="-122"/>
                <a:ea typeface="黑体" panose="02010609060101010101" pitchFamily="49" charset="-122"/>
                <a:cs typeface="楷体_GB2312"/>
              </a:rPr>
              <a:t>，求该设备的经济寿命。</a:t>
            </a:r>
          </a:p>
        </p:txBody>
      </p:sp>
      <p:sp>
        <p:nvSpPr>
          <p:cNvPr id="21" name="矩形 20"/>
          <p:cNvSpPr/>
          <p:nvPr/>
        </p:nvSpPr>
        <p:spPr>
          <a:xfrm>
            <a:off x="395536" y="3435846"/>
            <a:ext cx="881973"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解答：</a:t>
            </a:r>
            <a:endParaRPr lang="en-US" altLang="zh-CN" b="1" dirty="0">
              <a:solidFill>
                <a:srgbClr val="0000FF"/>
              </a:solidFill>
              <a:latin typeface="黑体" panose="02010609060101010101" pitchFamily="49" charset="-122"/>
              <a:ea typeface="黑体" panose="02010609060101010101" pitchFamily="49" charset="-122"/>
            </a:endParaRPr>
          </a:p>
        </p:txBody>
      </p:sp>
      <p:graphicFrame>
        <p:nvGraphicFramePr>
          <p:cNvPr id="10" name="对象 9"/>
          <p:cNvGraphicFramePr>
            <a:graphicFrameLocks noChangeAspect="1"/>
          </p:cNvGraphicFramePr>
          <p:nvPr/>
        </p:nvGraphicFramePr>
        <p:xfrm>
          <a:off x="1793875" y="3579813"/>
          <a:ext cx="4495800" cy="792162"/>
        </p:xfrm>
        <a:graphic>
          <a:graphicData uri="http://schemas.openxmlformats.org/presentationml/2006/ole">
            <mc:AlternateContent xmlns:mc="http://schemas.openxmlformats.org/markup-compatibility/2006">
              <mc:Choice xmlns:v="urn:schemas-microsoft-com:vml" Requires="v">
                <p:oleObj name="Equation" r:id="rId3" imgW="64008000" imgH="11277600" progId="Equation.DSMT4">
                  <p:embed/>
                </p:oleObj>
              </mc:Choice>
              <mc:Fallback>
                <p:oleObj name="Equation" r:id="rId3" imgW="64008000" imgH="11277600" progId="Equation.DSMT4">
                  <p:embed/>
                  <p:pic>
                    <p:nvPicPr>
                      <p:cNvPr id="10" name="对象 9"/>
                      <p:cNvPicPr/>
                      <p:nvPr/>
                    </p:nvPicPr>
                    <p:blipFill>
                      <a:blip r:embed="rId4"/>
                      <a:stretch>
                        <a:fillRect/>
                      </a:stretch>
                    </p:blipFill>
                    <p:spPr>
                      <a:xfrm>
                        <a:off x="1793875" y="3579813"/>
                        <a:ext cx="4495800" cy="792162"/>
                      </a:xfrm>
                      <a:prstGeom prst="rect">
                        <a:avLst/>
                      </a:prstGeom>
                    </p:spPr>
                  </p:pic>
                </p:oleObj>
              </mc:Fallback>
            </mc:AlternateContent>
          </a:graphicData>
        </a:graphic>
      </p:graphicFrame>
      <p:pic>
        <p:nvPicPr>
          <p:cNvPr id="74756" name="Picture 4" descr="https://timgsa.baidu.com/timg?image&amp;quality=80&amp;size=b9999_10000&amp;sec=1571499477&amp;di=829f6f27699b8ad4824cc459acbe434f&amp;imgtype=jpg&amp;er=1&amp;src=http%3A%2F%2F5b0988e595225.cdn.sohucs.com%2Fimages%2F20171205%2Ff8e4e8afb95045f8a156bd62b2a61cca.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5958" y="3363838"/>
            <a:ext cx="1288450" cy="128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6"/>
                                        </p:tgtEl>
                                        <p:attrNameLst>
                                          <p:attrName>style.visibility</p:attrName>
                                        </p:attrNameLst>
                                      </p:cBhvr>
                                      <p:to>
                                        <p:strVal val="visible"/>
                                      </p:to>
                                    </p:set>
                                    <p:anim calcmode="lin" valueType="num">
                                      <p:cBhvr additive="base">
                                        <p:cTn id="7" dur="500" fill="hold"/>
                                        <p:tgtEl>
                                          <p:spTgt spid="74756"/>
                                        </p:tgtEl>
                                        <p:attrNameLst>
                                          <p:attrName>ppt_x</p:attrName>
                                        </p:attrNameLst>
                                      </p:cBhvr>
                                      <p:tavLst>
                                        <p:tav tm="0">
                                          <p:val>
                                            <p:strVal val="#ppt_x"/>
                                          </p:val>
                                        </p:tav>
                                        <p:tav tm="100000">
                                          <p:val>
                                            <p:strVal val="#ppt_x"/>
                                          </p:val>
                                        </p:tav>
                                      </p:tavLst>
                                    </p:anim>
                                    <p:anim calcmode="lin" valueType="num">
                                      <p:cBhvr additive="base">
                                        <p:cTn id="8" dur="500" fill="hold"/>
                                        <p:tgtEl>
                                          <p:spTgt spid="747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3</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latin typeface="黑体" panose="02010609060101010101" pitchFamily="49" charset="-122"/>
                <a:ea typeface="黑体" panose="02010609060101010101" pitchFamily="49" charset="-122"/>
              </a:rPr>
              <a:t>设备更新时机的确定</a:t>
            </a:r>
            <a:endPar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395536" y="1635646"/>
            <a:ext cx="2626040"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设备更新方案比选步骤</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18" name="文本框 784385"/>
          <p:cNvSpPr txBox="1">
            <a:spLocks noChangeArrowheads="1"/>
          </p:cNvSpPr>
          <p:nvPr/>
        </p:nvSpPr>
        <p:spPr bwMode="auto">
          <a:xfrm>
            <a:off x="749958" y="2067694"/>
            <a:ext cx="74944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Arial" panose="020B0604020202020204" pitchFamily="34" charset="0"/>
              <a:buNone/>
            </a:pPr>
            <a:r>
              <a:rPr lang="en-US" altLang="zh-CN" sz="2000" dirty="0">
                <a:latin typeface="黑体" panose="02010609060101010101" pitchFamily="49" charset="-122"/>
                <a:ea typeface="黑体" panose="02010609060101010101" pitchFamily="49" charset="-122"/>
                <a:cs typeface="楷体_GB2312"/>
              </a:rPr>
              <a:t>1</a:t>
            </a:r>
            <a:r>
              <a:rPr lang="zh-CN" altLang="en-US" sz="2000" dirty="0">
                <a:latin typeface="黑体" panose="02010609060101010101" pitchFamily="49" charset="-122"/>
                <a:ea typeface="黑体" panose="02010609060101010101" pitchFamily="49" charset="-122"/>
                <a:cs typeface="楷体_GB2312"/>
              </a:rPr>
              <a:t>、计算新旧设备方案不同年限的静态</a:t>
            </a:r>
            <a:r>
              <a:rPr lang="zh-CN" altLang="en-US" sz="2000" dirty="0">
                <a:solidFill>
                  <a:srgbClr val="0000FF"/>
                </a:solidFill>
                <a:latin typeface="黑体" panose="02010609060101010101" pitchFamily="49" charset="-122"/>
                <a:ea typeface="黑体" panose="02010609060101010101" pitchFamily="49" charset="-122"/>
                <a:cs typeface="楷体_GB2312"/>
              </a:rPr>
              <a:t>年平均使用成本和经济寿命</a:t>
            </a:r>
            <a:r>
              <a:rPr lang="zh-CN" altLang="en-US" sz="2000" dirty="0">
                <a:latin typeface="黑体" panose="02010609060101010101" pitchFamily="49" charset="-122"/>
                <a:ea typeface="黑体" panose="02010609060101010101" pitchFamily="49" charset="-122"/>
                <a:cs typeface="楷体_GB2312"/>
              </a:rPr>
              <a:t>；</a:t>
            </a:r>
          </a:p>
        </p:txBody>
      </p:sp>
      <p:sp>
        <p:nvSpPr>
          <p:cNvPr id="2" name="矩形 1"/>
          <p:cNvSpPr/>
          <p:nvPr/>
        </p:nvSpPr>
        <p:spPr>
          <a:xfrm>
            <a:off x="755576" y="2571750"/>
            <a:ext cx="2877711" cy="435697"/>
          </a:xfrm>
          <a:prstGeom prst="rect">
            <a:avLst/>
          </a:prstGeom>
        </p:spPr>
        <p:txBody>
          <a:bodyPr wrap="none">
            <a:spAutoFit/>
          </a:bodyPr>
          <a:lstStyle/>
          <a:p>
            <a:pPr>
              <a:lnSpc>
                <a:spcPct val="130000"/>
              </a:lnSpc>
              <a:spcBef>
                <a:spcPct val="50000"/>
              </a:spcBef>
            </a:pPr>
            <a:r>
              <a:rPr lang="en-US" altLang="zh-CN" sz="2000" dirty="0">
                <a:latin typeface="黑体" panose="02010609060101010101" pitchFamily="49" charset="-122"/>
                <a:ea typeface="黑体" panose="02010609060101010101" pitchFamily="49" charset="-122"/>
                <a:cs typeface="楷体_GB2312"/>
              </a:rPr>
              <a:t>2</a:t>
            </a:r>
            <a:r>
              <a:rPr lang="zh-CN" altLang="en-US" sz="2000" dirty="0">
                <a:latin typeface="黑体" panose="02010609060101010101" pitchFamily="49" charset="-122"/>
                <a:ea typeface="黑体" panose="02010609060101010101" pitchFamily="49" charset="-122"/>
                <a:cs typeface="楷体_GB2312"/>
              </a:rPr>
              <a:t>、确定设备更新时机。</a:t>
            </a:r>
          </a:p>
        </p:txBody>
      </p:sp>
      <p:sp>
        <p:nvSpPr>
          <p:cNvPr id="19" name="文本框 785409"/>
          <p:cNvSpPr txBox="1">
            <a:spLocks noChangeArrowheads="1"/>
          </p:cNvSpPr>
          <p:nvPr/>
        </p:nvSpPr>
        <p:spPr bwMode="auto">
          <a:xfrm>
            <a:off x="1000125" y="3127430"/>
            <a:ext cx="756285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Arial" panose="020B0604020202020204" pitchFamily="34" charset="0"/>
              <a:buNone/>
            </a:pPr>
            <a:r>
              <a:rPr lang="en-US" altLang="zh-CN" sz="1800" dirty="0">
                <a:ea typeface="楷体_GB2312"/>
                <a:cs typeface="楷体_GB2312"/>
              </a:rPr>
              <a:t>(a)</a:t>
            </a:r>
            <a:r>
              <a:rPr lang="zh-CN" altLang="en-US" sz="1800" dirty="0">
                <a:ea typeface="楷体_GB2312"/>
                <a:cs typeface="楷体_GB2312"/>
              </a:rPr>
              <a:t>、旧设备继续使用</a:t>
            </a:r>
            <a:r>
              <a:rPr lang="en-US" altLang="zh-CN" sz="1800" dirty="0">
                <a:ea typeface="楷体_GB2312"/>
                <a:cs typeface="楷体_GB2312"/>
              </a:rPr>
              <a:t>1</a:t>
            </a:r>
            <a:r>
              <a:rPr lang="zh-CN" altLang="en-US" sz="1800" dirty="0">
                <a:ea typeface="楷体_GB2312"/>
                <a:cs typeface="楷体_GB2312"/>
              </a:rPr>
              <a:t>年的年平均使用成本</a:t>
            </a:r>
            <a:r>
              <a:rPr lang="zh-CN" altLang="en-US" sz="1800" dirty="0">
                <a:solidFill>
                  <a:srgbClr val="0000FF"/>
                </a:solidFill>
                <a:ea typeface="楷体_GB2312"/>
                <a:cs typeface="楷体_GB2312"/>
              </a:rPr>
              <a:t>低于</a:t>
            </a:r>
            <a:r>
              <a:rPr lang="zh-CN" altLang="en-US" sz="1800" dirty="0">
                <a:ea typeface="楷体_GB2312"/>
                <a:cs typeface="楷体_GB2312"/>
              </a:rPr>
              <a:t>新设备</a:t>
            </a:r>
            <a:r>
              <a:rPr lang="zh-CN" altLang="en-US" sz="1800" dirty="0"/>
              <a:t>年平均使用成本</a:t>
            </a:r>
            <a:endParaRPr lang="zh-CN" altLang="en-US" sz="1800" dirty="0">
              <a:ea typeface="楷体_GB2312"/>
              <a:cs typeface="楷体_GB2312"/>
            </a:endParaRPr>
          </a:p>
        </p:txBody>
      </p:sp>
      <p:sp>
        <p:nvSpPr>
          <p:cNvPr id="22" name="文本框 785409"/>
          <p:cNvSpPr txBox="1">
            <a:spLocks noChangeArrowheads="1"/>
          </p:cNvSpPr>
          <p:nvPr/>
        </p:nvSpPr>
        <p:spPr bwMode="auto">
          <a:xfrm>
            <a:off x="1000125" y="4011910"/>
            <a:ext cx="7562851"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Arial" panose="020B0604020202020204" pitchFamily="34" charset="0"/>
              <a:buNone/>
            </a:pPr>
            <a:r>
              <a:rPr lang="en-US" altLang="zh-CN" sz="1800" dirty="0">
                <a:ea typeface="楷体_GB2312"/>
                <a:cs typeface="楷体_GB2312"/>
              </a:rPr>
              <a:t>(b)</a:t>
            </a:r>
            <a:r>
              <a:rPr lang="zh-CN" altLang="en-US" sz="1800" dirty="0">
                <a:ea typeface="楷体_GB2312"/>
                <a:cs typeface="楷体_GB2312"/>
              </a:rPr>
              <a:t>、反之：</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653" y="3579862"/>
            <a:ext cx="2340428" cy="462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039" y="4222506"/>
            <a:ext cx="2653655" cy="48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右箭头 22"/>
          <p:cNvSpPr/>
          <p:nvPr/>
        </p:nvSpPr>
        <p:spPr>
          <a:xfrm rot="10800000">
            <a:off x="5652121" y="3639484"/>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0800000">
            <a:off x="5666388" y="4320325"/>
            <a:ext cx="11521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848332" y="3570570"/>
            <a:ext cx="2044149"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时机未到，不更新</a:t>
            </a:r>
            <a:endParaRPr lang="en-US" altLang="zh-CN" b="1" dirty="0">
              <a:solidFill>
                <a:srgbClr val="0000FF"/>
              </a:solidFill>
              <a:latin typeface="黑体" panose="02010609060101010101" pitchFamily="49" charset="-122"/>
              <a:ea typeface="黑体" panose="02010609060101010101" pitchFamily="49" charset="-122"/>
            </a:endParaRPr>
          </a:p>
        </p:txBody>
      </p:sp>
      <p:sp>
        <p:nvSpPr>
          <p:cNvPr id="26" name="矩形 25"/>
          <p:cNvSpPr/>
          <p:nvPr/>
        </p:nvSpPr>
        <p:spPr>
          <a:xfrm>
            <a:off x="6948265" y="4239765"/>
            <a:ext cx="1811714" cy="369332"/>
          </a:xfrm>
          <a:prstGeom prst="rect">
            <a:avLst/>
          </a:prstGeom>
        </p:spPr>
        <p:txBody>
          <a:bodyPr wrap="none">
            <a:spAutoFit/>
          </a:bodyPr>
          <a:lstStyle/>
          <a:p>
            <a:r>
              <a:rPr lang="zh-CN" altLang="en-US" b="1" dirty="0">
                <a:solidFill>
                  <a:srgbClr val="0000FF"/>
                </a:solidFill>
                <a:latin typeface="黑体" panose="02010609060101010101" pitchFamily="49" charset="-122"/>
                <a:ea typeface="黑体" panose="02010609060101010101" pitchFamily="49" charset="-122"/>
              </a:rPr>
              <a:t>时机到咯，更新</a:t>
            </a:r>
            <a:endParaRPr lang="en-US" altLang="zh-CN"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7826"/>
                                        </p:tgtEl>
                                        <p:attrNameLst>
                                          <p:attrName>style.visibility</p:attrName>
                                        </p:attrNameLst>
                                      </p:cBhvr>
                                      <p:to>
                                        <p:strVal val="visible"/>
                                      </p:to>
                                    </p:set>
                                    <p:anim calcmode="lin" valueType="num">
                                      <p:cBhvr additive="base">
                                        <p:cTn id="15" dur="500" fill="hold"/>
                                        <p:tgtEl>
                                          <p:spTgt spid="77826"/>
                                        </p:tgtEl>
                                        <p:attrNameLst>
                                          <p:attrName>ppt_x</p:attrName>
                                        </p:attrNameLst>
                                      </p:cBhvr>
                                      <p:tavLst>
                                        <p:tav tm="0">
                                          <p:val>
                                            <p:strVal val="#ppt_x"/>
                                          </p:val>
                                        </p:tav>
                                        <p:tav tm="100000">
                                          <p:val>
                                            <p:strVal val="#ppt_x"/>
                                          </p:val>
                                        </p:tav>
                                      </p:tavLst>
                                    </p:anim>
                                    <p:anim calcmode="lin" valueType="num">
                                      <p:cBhvr additive="base">
                                        <p:cTn id="16" dur="500" fill="hold"/>
                                        <p:tgtEl>
                                          <p:spTgt spid="778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7827"/>
                                        </p:tgtEl>
                                        <p:attrNameLst>
                                          <p:attrName>style.visibility</p:attrName>
                                        </p:attrNameLst>
                                      </p:cBhvr>
                                      <p:to>
                                        <p:strVal val="visible"/>
                                      </p:to>
                                    </p:set>
                                    <p:anim calcmode="lin" valueType="num">
                                      <p:cBhvr additive="base">
                                        <p:cTn id="29" dur="500" fill="hold"/>
                                        <p:tgtEl>
                                          <p:spTgt spid="77827"/>
                                        </p:tgtEl>
                                        <p:attrNameLst>
                                          <p:attrName>ppt_x</p:attrName>
                                        </p:attrNameLst>
                                      </p:cBhvr>
                                      <p:tavLst>
                                        <p:tav tm="0">
                                          <p:val>
                                            <p:strVal val="#ppt_x"/>
                                          </p:val>
                                        </p:tav>
                                        <p:tav tm="100000">
                                          <p:val>
                                            <p:strVal val="#ppt_x"/>
                                          </p:val>
                                        </p:tav>
                                      </p:tavLst>
                                    </p:anim>
                                    <p:anim calcmode="lin" valueType="num">
                                      <p:cBhvr additive="base">
                                        <p:cTn id="30" dur="500" fill="hold"/>
                                        <p:tgtEl>
                                          <p:spTgt spid="778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animBg="1"/>
      <p:bldP spid="24" grpId="0" animBg="1"/>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
          <p:cNvSpPr/>
          <p:nvPr/>
        </p:nvSpPr>
        <p:spPr>
          <a:xfrm>
            <a:off x="6156325" y="0"/>
            <a:ext cx="2987675" cy="2209800"/>
          </a:xfrm>
          <a:prstGeom prst="rect">
            <a:avLst/>
          </a:prstGeom>
          <a:solidFill>
            <a:srgbClr val="7FA6C7">
              <a:lumMod val="60000"/>
              <a:lumOff val="40000"/>
              <a:alpha val="69804"/>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sp>
        <p:nvSpPr>
          <p:cNvPr id="10" name="矩形 4"/>
          <p:cNvSpPr>
            <a:spLocks noChangeArrowheads="1"/>
          </p:cNvSpPr>
          <p:nvPr/>
        </p:nvSpPr>
        <p:spPr bwMode="auto">
          <a:xfrm>
            <a:off x="2312988" y="2209800"/>
            <a:ext cx="6831012" cy="1439863"/>
          </a:xfrm>
          <a:prstGeom prst="rect">
            <a:avLst/>
          </a:prstGeom>
          <a:solidFill>
            <a:srgbClr val="0072C6"/>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lvl="0">
              <a:defRPr/>
            </a:pPr>
            <a:r>
              <a:rPr lang="zh-CN" altLang="en-US" sz="2800" kern="0" dirty="0">
                <a:solidFill>
                  <a:sysClr val="window" lastClr="FFFFFF"/>
                </a:solidFill>
                <a:latin typeface="Arial" panose="020B0604020202020204" pitchFamily="34" charset="0"/>
                <a:ea typeface="方正粗宋简体"/>
                <a:cs typeface="Arial" panose="020B0604020202020204" pitchFamily="34" charset="0"/>
              </a:rPr>
              <a:t>        随堂习题</a:t>
            </a:r>
          </a:p>
        </p:txBody>
      </p:sp>
      <p:sp>
        <p:nvSpPr>
          <p:cNvPr id="11" name="文本框 4"/>
          <p:cNvSpPr txBox="1">
            <a:spLocks noChangeArrowheads="1"/>
          </p:cNvSpPr>
          <p:nvPr/>
        </p:nvSpPr>
        <p:spPr bwMode="auto">
          <a:xfrm>
            <a:off x="6156325" y="1128713"/>
            <a:ext cx="3095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ea typeface="微软雅黑" panose="020B0503020204020204" pitchFamily="34" charset="-122"/>
              </a:defRPr>
            </a:lvl1pPr>
            <a:lvl2pPr marL="742950" indent="-285750">
              <a:defRPr>
                <a:solidFill>
                  <a:schemeClr val="tx1"/>
                </a:solidFill>
                <a:latin typeface="Franklin Gothic Medium" panose="020B0603020102020204" pitchFamily="34" charset="0"/>
                <a:ea typeface="微软雅黑" panose="020B0503020204020204" pitchFamily="34" charset="-122"/>
              </a:defRPr>
            </a:lvl2pPr>
            <a:lvl3pPr marL="1143000" indent="-228600">
              <a:defRPr>
                <a:solidFill>
                  <a:schemeClr val="tx1"/>
                </a:solidFill>
                <a:latin typeface="Franklin Gothic Medium" panose="020B0603020102020204" pitchFamily="34" charset="0"/>
                <a:ea typeface="微软雅黑" panose="020B0503020204020204" pitchFamily="34" charset="-122"/>
              </a:defRPr>
            </a:lvl3pPr>
            <a:lvl4pPr marL="1600200" indent="-228600">
              <a:defRPr>
                <a:solidFill>
                  <a:schemeClr val="tx1"/>
                </a:solidFill>
                <a:latin typeface="Franklin Gothic Medium" panose="020B0603020102020204" pitchFamily="34" charset="0"/>
                <a:ea typeface="微软雅黑" panose="020B0503020204020204" pitchFamily="34" charset="-122"/>
              </a:defRPr>
            </a:lvl4pPr>
            <a:lvl5pPr marL="2057400" indent="-228600">
              <a:defRPr>
                <a:solidFill>
                  <a:schemeClr val="tx1"/>
                </a:solidFill>
                <a:latin typeface="Franklin Gothic Medium" panose="020B06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1" i="1" u="none" strike="noStrike" kern="0" cap="none" spc="0" normalizeH="0" baseline="0" noProof="0" dirty="0">
                <a:ln>
                  <a:noFill/>
                </a:ln>
                <a:solidFill>
                  <a:srgbClr val="014C8D"/>
                </a:solidFill>
                <a:effectLst/>
                <a:uLnTx/>
                <a:uFillTx/>
                <a:latin typeface="Adobe Gothic Std B"/>
                <a:ea typeface="Adobe Gothic Std B"/>
                <a:cs typeface="Adobe Gothic Std B"/>
              </a:rPr>
              <a:t>Part 4</a:t>
            </a:r>
            <a:endParaRPr kumimoji="0" lang="zh-CN" altLang="en-US" sz="4000" b="1" i="0" u="none" strike="noStrike" kern="0" cap="none" spc="0" normalizeH="0" baseline="0" noProof="0" dirty="0">
              <a:ln>
                <a:noFill/>
              </a:ln>
              <a:solidFill>
                <a:srgbClr val="014C8D"/>
              </a:solidFill>
              <a:effectLst/>
              <a:uLnTx/>
              <a:uFillTx/>
              <a:latin typeface="Adobe Gothic Std B"/>
              <a:ea typeface="微软雅黑" panose="020B0503020204020204" pitchFamily="34" charset="-122"/>
            </a:endParaRPr>
          </a:p>
        </p:txBody>
      </p:sp>
      <p:sp>
        <p:nvSpPr>
          <p:cNvPr id="12" name="矩形 4"/>
          <p:cNvSpPr/>
          <p:nvPr/>
        </p:nvSpPr>
        <p:spPr>
          <a:xfrm>
            <a:off x="1588" y="3649663"/>
            <a:ext cx="2312987" cy="1493837"/>
          </a:xfrm>
          <a:prstGeom prst="rect">
            <a:avLst/>
          </a:prstGeom>
          <a:solidFill>
            <a:srgbClr val="4BACC6">
              <a:lumMod val="40000"/>
              <a:lumOff val="60000"/>
              <a:alpha val="70000"/>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pic>
        <p:nvPicPr>
          <p:cNvPr id="13" name="图片 12" descr="bridge.jpg"/>
          <p:cNvPicPr/>
          <p:nvPr/>
        </p:nvPicPr>
        <p:blipFill>
          <a:blip r:embed="rId2"/>
          <a:stretch>
            <a:fillRect/>
          </a:stretch>
        </p:blipFill>
        <p:spPr>
          <a:xfrm>
            <a:off x="0" y="2209800"/>
            <a:ext cx="2314575" cy="14398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0" y="19089"/>
            <a:ext cx="9138307" cy="583406"/>
          </a:xfrm>
        </p:spPr>
        <p:txBody>
          <a:bodyPr>
            <a:normAutofit/>
          </a:bodyPr>
          <a:lstStyle/>
          <a:p>
            <a:pPr algn="l" eaLnBrk="1" hangingPunct="1">
              <a:defRPr/>
            </a:pPr>
            <a:r>
              <a:rPr lang="zh-CN" altLang="en-US" sz="2200" b="1" dirty="0">
                <a:solidFill>
                  <a:schemeClr val="bg1"/>
                </a:solidFill>
              </a:rPr>
              <a:t>主要内容</a:t>
            </a:r>
            <a:r>
              <a:rPr lang="zh-CN" altLang="en-US" sz="3200" b="1" dirty="0">
                <a:solidFill>
                  <a:schemeClr val="bg1"/>
                </a:solidFill>
              </a:rPr>
              <a:t>                                                                                      </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8186917" y="4169617"/>
            <a:ext cx="878417" cy="669965"/>
            <a:chOff x="8230456" y="5603029"/>
            <a:chExt cx="878417" cy="893287"/>
          </a:xfrm>
        </p:grpSpPr>
        <p:sp>
          <p:nvSpPr>
            <p:cNvPr id="52" name="矩形 51"/>
            <p:cNvSpPr/>
            <p:nvPr/>
          </p:nvSpPr>
          <p:spPr>
            <a:xfrm>
              <a:off x="8849633" y="6237076"/>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8849633" y="5920578"/>
              <a:ext cx="259240" cy="259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8540044" y="6237076"/>
              <a:ext cx="259240" cy="2592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8849633" y="5603029"/>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540044" y="5920578"/>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8230456" y="6237076"/>
              <a:ext cx="259240" cy="259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27584" y="1486353"/>
            <a:ext cx="4984070" cy="430887"/>
            <a:chOff x="1043608" y="1051544"/>
            <a:chExt cx="4984070" cy="430887"/>
          </a:xfrm>
        </p:grpSpPr>
        <p:sp>
          <p:nvSpPr>
            <p:cNvPr id="99" name="矩形 98"/>
            <p:cNvSpPr/>
            <p:nvPr/>
          </p:nvSpPr>
          <p:spPr>
            <a:xfrm>
              <a:off x="1043608" y="1104389"/>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sp>
          <p:nvSpPr>
            <p:cNvPr id="102" name="TextBox 101"/>
            <p:cNvSpPr txBox="1"/>
            <p:nvPr/>
          </p:nvSpPr>
          <p:spPr>
            <a:xfrm>
              <a:off x="1691680" y="1051544"/>
              <a:ext cx="3006870" cy="430887"/>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Arial" panose="020B0604020202020204" pitchFamily="34" charset="0"/>
                </a:rPr>
                <a:t>设备磨损与补偿</a:t>
              </a:r>
              <a:endParaRPr lang="en-US" altLang="zh-CN" sz="2200" b="1" dirty="0">
                <a:latin typeface="Arial" panose="020B0604020202020204" pitchFamily="34" charset="0"/>
                <a:ea typeface="微软雅黑" panose="020B0503020204020204" pitchFamily="34" charset="-122"/>
                <a:cs typeface="Arial" panose="020B0604020202020204" pitchFamily="34" charset="0"/>
              </a:endParaRPr>
            </a:p>
          </p:txBody>
        </p:sp>
        <p:cxnSp>
          <p:nvCxnSpPr>
            <p:cNvPr id="128" name="直接连接符 127"/>
            <p:cNvCxnSpPr/>
            <p:nvPr/>
          </p:nvCxnSpPr>
          <p:spPr>
            <a:xfrm>
              <a:off x="1707678" y="1460999"/>
              <a:ext cx="432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827584" y="2497225"/>
            <a:ext cx="6408712" cy="431805"/>
            <a:chOff x="1043608" y="1708617"/>
            <a:chExt cx="6408712" cy="431805"/>
          </a:xfrm>
        </p:grpSpPr>
        <p:sp>
          <p:nvSpPr>
            <p:cNvPr id="100" name="矩形 99"/>
            <p:cNvSpPr/>
            <p:nvPr/>
          </p:nvSpPr>
          <p:spPr>
            <a:xfrm>
              <a:off x="1043608" y="1761462"/>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cxnSp>
          <p:nvCxnSpPr>
            <p:cNvPr id="110" name="直接连接符 109"/>
            <p:cNvCxnSpPr/>
            <p:nvPr/>
          </p:nvCxnSpPr>
          <p:spPr>
            <a:xfrm>
              <a:off x="1707678" y="2140422"/>
              <a:ext cx="540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1691680" y="1708617"/>
              <a:ext cx="5760640" cy="430887"/>
            </a:xfrm>
            <a:prstGeom prst="rect">
              <a:avLst/>
            </a:prstGeom>
            <a:noFill/>
          </p:spPr>
          <p:txBody>
            <a:bodyPr wrap="square" rtlCol="0">
              <a:spAutoFit/>
            </a:bodyPr>
            <a:lstStyle/>
            <a:p>
              <a:r>
                <a:rPr lang="zh-CN" altLang="en-US" sz="2200" b="1" dirty="0">
                  <a:latin typeface="Arial" panose="020B0604020202020204" pitchFamily="34" charset="0"/>
                  <a:ea typeface="微软雅黑" panose="020B0503020204020204" pitchFamily="34" charset="-122"/>
                  <a:cs typeface="Arial" panose="020B0604020202020204" pitchFamily="34" charset="0"/>
                </a:rPr>
                <a:t>设备更新方案比选原则 </a:t>
              </a:r>
              <a:endParaRPr lang="zh-CN" altLang="en-US" sz="2200" b="1" baseline="-250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1" name="组合 10"/>
          <p:cNvGrpSpPr/>
          <p:nvPr/>
        </p:nvGrpSpPr>
        <p:grpSpPr>
          <a:xfrm>
            <a:off x="827584" y="3509015"/>
            <a:ext cx="6784070" cy="430887"/>
            <a:chOff x="1043608" y="3292991"/>
            <a:chExt cx="6784070" cy="430887"/>
          </a:xfrm>
        </p:grpSpPr>
        <p:sp>
          <p:nvSpPr>
            <p:cNvPr id="29" name="TextBox 28"/>
            <p:cNvSpPr txBox="1"/>
            <p:nvPr/>
          </p:nvSpPr>
          <p:spPr>
            <a:xfrm>
              <a:off x="1691680" y="3292991"/>
              <a:ext cx="3888432" cy="430887"/>
            </a:xfrm>
            <a:prstGeom prst="rect">
              <a:avLst/>
            </a:prstGeom>
            <a:noFill/>
          </p:spPr>
          <p:txBody>
            <a:bodyPr wrap="square" rtlCol="0">
              <a:spAutoFit/>
            </a:bodyPr>
            <a:lstStyle>
              <a:defPPr>
                <a:defRPr lang="zh-CN"/>
              </a:defPPr>
              <a:lvl1pPr>
                <a:defRPr sz="2200">
                  <a:latin typeface="Arial" panose="020B0604020202020204" pitchFamily="34" charset="0"/>
                  <a:ea typeface="微软雅黑" panose="020B0503020204020204" pitchFamily="34" charset="-122"/>
                  <a:cs typeface="Arial" panose="020B0604020202020204" pitchFamily="34" charset="0"/>
                </a:defRPr>
              </a:lvl1pPr>
            </a:lstStyle>
            <a:p>
              <a:r>
                <a:rPr lang="zh-CN" altLang="en-US" b="1" dirty="0"/>
                <a:t>设备更新时机的确定方法</a:t>
              </a:r>
              <a:endParaRPr lang="en-US" altLang="zh-CN" b="1" dirty="0"/>
            </a:p>
          </p:txBody>
        </p:sp>
        <p:sp>
          <p:nvSpPr>
            <p:cNvPr id="28" name="矩形 27"/>
            <p:cNvSpPr/>
            <p:nvPr/>
          </p:nvSpPr>
          <p:spPr>
            <a:xfrm>
              <a:off x="1043608" y="3345836"/>
              <a:ext cx="504056" cy="37804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1707678" y="3723878"/>
              <a:ext cx="6120000" cy="0"/>
            </a:xfrm>
            <a:prstGeom prst="line">
              <a:avLst/>
            </a:prstGeom>
            <a:ln w="25400">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9" name="图片 38"/>
          <p:cNvPicPr>
            <a:picLocks noChangeAspect="1"/>
          </p:cNvPicPr>
          <p:nvPr/>
        </p:nvPicPr>
        <p:blipFill>
          <a:blip r:embed="rId2"/>
          <a:stretch>
            <a:fillRect/>
          </a:stretch>
        </p:blipFill>
        <p:spPr>
          <a:xfrm>
            <a:off x="7308304" y="778668"/>
            <a:ext cx="1822547" cy="980793"/>
          </a:xfrm>
          <a:prstGeom prst="rect">
            <a:avLst/>
          </a:prstGeom>
        </p:spPr>
      </p:pic>
      <p:sp>
        <p:nvSpPr>
          <p:cNvPr id="12" name="灯片编号占位符 11"/>
          <p:cNvSpPr>
            <a:spLocks noGrp="1"/>
          </p:cNvSpPr>
          <p:nvPr>
            <p:ph type="sldNum" sz="quarter" idx="12"/>
          </p:nvPr>
        </p:nvSpPr>
        <p:spPr/>
        <p:txBody>
          <a:bodyPr/>
          <a:lstStyle/>
          <a:p>
            <a:fld id="{0C913308-F349-4B6D-A68A-DD1791B4A57B}" type="slidenum">
              <a:rPr lang="zh-CN" altLang="en-US" smtClean="0"/>
              <a:t>46</a:t>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normAutofit/>
          </a:bodyPr>
          <a:lstStyle/>
          <a:p>
            <a:pPr algn="l">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4</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16" name="TextBox 15"/>
          <p:cNvSpPr txBox="1"/>
          <p:nvPr/>
        </p:nvSpPr>
        <p:spPr>
          <a:xfrm>
            <a:off x="1857375" y="1019522"/>
            <a:ext cx="7072313" cy="369887"/>
          </a:xfrm>
          <a:prstGeom prst="rect">
            <a:avLst/>
          </a:prstGeom>
          <a:noFill/>
          <a:ln>
            <a:noFill/>
          </a:ln>
        </p:spPr>
        <p:txBody>
          <a:bodyPr>
            <a:spAutoFit/>
          </a:bodyPr>
          <a:lstStyle/>
          <a:p>
            <a:pPr>
              <a:defRPr/>
            </a:pPr>
            <a:r>
              <a:rPr lang="zh-CN" alt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选择题</a:t>
            </a:r>
          </a:p>
        </p:txBody>
      </p:sp>
      <p:pic>
        <p:nvPicPr>
          <p:cNvPr id="17"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文本框 495746"/>
          <p:cNvSpPr txBox="1">
            <a:spLocks noChangeArrowheads="1"/>
          </p:cNvSpPr>
          <p:nvPr/>
        </p:nvSpPr>
        <p:spPr bwMode="auto">
          <a:xfrm>
            <a:off x="107505" y="1779662"/>
            <a:ext cx="85689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 typeface="Arial" panose="020B0604020202020204" pitchFamily="34" charset="0"/>
              <a:buNone/>
            </a:pPr>
            <a:r>
              <a:rPr lang="en-US" altLang="zh-CN" sz="2000" b="1" dirty="0">
                <a:solidFill>
                  <a:srgbClr val="000000"/>
                </a:solidFill>
                <a:latin typeface="黑体" panose="02010609060101010101" pitchFamily="49" charset="-122"/>
                <a:ea typeface="黑体" panose="02010609060101010101" pitchFamily="49" charset="-122"/>
                <a:cs typeface="楷体_GB2312"/>
              </a:rPr>
              <a:t>[2009</a:t>
            </a:r>
            <a:r>
              <a:rPr lang="zh-CN" altLang="en-US" sz="2000" b="1" dirty="0">
                <a:solidFill>
                  <a:srgbClr val="000000"/>
                </a:solidFill>
                <a:latin typeface="黑体" panose="02010609060101010101" pitchFamily="49" charset="-122"/>
                <a:ea typeface="黑体" panose="02010609060101010101" pitchFamily="49" charset="-122"/>
                <a:cs typeface="楷体_GB2312"/>
              </a:rPr>
              <a:t>真题</a:t>
            </a:r>
            <a:r>
              <a:rPr lang="en-US" altLang="zh-CN" sz="2000" b="1" dirty="0">
                <a:solidFill>
                  <a:srgbClr val="000000"/>
                </a:solidFill>
                <a:latin typeface="黑体" panose="02010609060101010101" pitchFamily="49" charset="-122"/>
                <a:ea typeface="黑体" panose="02010609060101010101" pitchFamily="49" charset="-122"/>
                <a:cs typeface="楷体_GB2312"/>
              </a:rPr>
              <a:t>]</a:t>
            </a:r>
            <a:r>
              <a:rPr lang="zh-CN" altLang="en-US" sz="2000" dirty="0">
                <a:solidFill>
                  <a:srgbClr val="000000"/>
                </a:solidFill>
                <a:latin typeface="黑体" panose="02010609060101010101" pitchFamily="49" charset="-122"/>
                <a:ea typeface="黑体" panose="02010609060101010101" pitchFamily="49" charset="-122"/>
                <a:cs typeface="楷体_GB2312"/>
              </a:rPr>
              <a:t>某设备在不同的使用年限（从</a:t>
            </a:r>
            <a:r>
              <a:rPr lang="en-US" altLang="zh-CN" sz="2000" dirty="0">
                <a:solidFill>
                  <a:srgbClr val="000000"/>
                </a:solidFill>
                <a:latin typeface="黑体" panose="02010609060101010101" pitchFamily="49" charset="-122"/>
                <a:ea typeface="黑体" panose="02010609060101010101" pitchFamily="49" charset="-122"/>
                <a:cs typeface="楷体_GB2312"/>
              </a:rPr>
              <a:t>1</a:t>
            </a:r>
            <a:r>
              <a:rPr lang="zh-CN" altLang="en-US" sz="2000" dirty="0">
                <a:solidFill>
                  <a:srgbClr val="000000"/>
                </a:solidFill>
                <a:latin typeface="黑体" panose="02010609060101010101" pitchFamily="49" charset="-122"/>
                <a:ea typeface="黑体" panose="02010609060101010101" pitchFamily="49" charset="-122"/>
                <a:cs typeface="楷体_GB2312"/>
              </a:rPr>
              <a:t>年到</a:t>
            </a:r>
            <a:r>
              <a:rPr lang="en-US" altLang="zh-CN" sz="2000" dirty="0">
                <a:solidFill>
                  <a:srgbClr val="000000"/>
                </a:solidFill>
                <a:latin typeface="黑体" panose="02010609060101010101" pitchFamily="49" charset="-122"/>
                <a:ea typeface="黑体" panose="02010609060101010101" pitchFamily="49" charset="-122"/>
                <a:cs typeface="楷体_GB2312"/>
              </a:rPr>
              <a:t>7</a:t>
            </a:r>
            <a:r>
              <a:rPr lang="zh-CN" altLang="en-US" sz="2000" dirty="0">
                <a:solidFill>
                  <a:srgbClr val="000000"/>
                </a:solidFill>
                <a:latin typeface="黑体" panose="02010609060101010101" pitchFamily="49" charset="-122"/>
                <a:ea typeface="黑体" panose="02010609060101010101" pitchFamily="49" charset="-122"/>
                <a:cs typeface="楷体_GB2312"/>
              </a:rPr>
              <a:t>年）下，年资产消耗成本和年运行成本如下表（单位：万元）。则该设备的经济寿命为</a:t>
            </a:r>
            <a:r>
              <a:rPr lang="zh-CN" altLang="en-US" sz="2000" dirty="0">
                <a:solidFill>
                  <a:srgbClr val="0000FF"/>
                </a:solidFill>
                <a:latin typeface="黑体" panose="02010609060101010101" pitchFamily="49" charset="-122"/>
                <a:ea typeface="黑体" panose="02010609060101010101" pitchFamily="49" charset="-122"/>
                <a:cs typeface="楷体_GB2312"/>
              </a:rPr>
              <a:t>（ </a:t>
            </a:r>
            <a:r>
              <a:rPr lang="en-US" altLang="zh-CN" sz="2000" dirty="0">
                <a:solidFill>
                  <a:srgbClr val="0000FF"/>
                </a:solidFill>
                <a:latin typeface="黑体" panose="02010609060101010101" pitchFamily="49" charset="-122"/>
                <a:ea typeface="黑体" panose="02010609060101010101" pitchFamily="49" charset="-122"/>
                <a:cs typeface="楷体_GB2312"/>
              </a:rPr>
              <a:t>B </a:t>
            </a:r>
            <a:r>
              <a:rPr lang="zh-CN" altLang="en-US" sz="2000" dirty="0">
                <a:solidFill>
                  <a:srgbClr val="0000FF"/>
                </a:solidFill>
                <a:latin typeface="黑体" panose="02010609060101010101" pitchFamily="49" charset="-122"/>
                <a:ea typeface="黑体" panose="02010609060101010101" pitchFamily="49" charset="-122"/>
                <a:cs typeface="楷体_GB2312"/>
              </a:rPr>
              <a:t>）</a:t>
            </a:r>
            <a:r>
              <a:rPr lang="zh-CN" altLang="en-US" sz="2000" dirty="0">
                <a:solidFill>
                  <a:srgbClr val="000000"/>
                </a:solidFill>
                <a:latin typeface="黑体" panose="02010609060101010101" pitchFamily="49" charset="-122"/>
                <a:ea typeface="黑体" panose="02010609060101010101" pitchFamily="49" charset="-122"/>
                <a:cs typeface="楷体_GB2312"/>
              </a:rPr>
              <a:t>年。</a:t>
            </a:r>
          </a:p>
        </p:txBody>
      </p:sp>
      <p:sp>
        <p:nvSpPr>
          <p:cNvPr id="2" name="圆角矩形 1"/>
          <p:cNvSpPr/>
          <p:nvPr/>
        </p:nvSpPr>
        <p:spPr>
          <a:xfrm>
            <a:off x="7164288" y="2268184"/>
            <a:ext cx="72008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graphicFrame>
        <p:nvGraphicFramePr>
          <p:cNvPr id="18" name="表格 17"/>
          <p:cNvGraphicFramePr/>
          <p:nvPr/>
        </p:nvGraphicFramePr>
        <p:xfrm>
          <a:off x="539552" y="2831261"/>
          <a:ext cx="7669213" cy="1108641"/>
        </p:xfrm>
        <a:graphic>
          <a:graphicData uri="http://schemas.openxmlformats.org/drawingml/2006/table">
            <a:tbl>
              <a:tblPr/>
              <a:tblGrid>
                <a:gridCol w="1870075">
                  <a:extLst>
                    <a:ext uri="{9D8B030D-6E8A-4147-A177-3AD203B41FA5}">
                      <a16:colId xmlns:a16="http://schemas.microsoft.com/office/drawing/2014/main" val="20000"/>
                    </a:ext>
                  </a:extLst>
                </a:gridCol>
                <a:gridCol w="836613">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20737">
                  <a:extLst>
                    <a:ext uri="{9D8B030D-6E8A-4147-A177-3AD203B41FA5}">
                      <a16:colId xmlns:a16="http://schemas.microsoft.com/office/drawing/2014/main" val="20003"/>
                    </a:ext>
                  </a:extLst>
                </a:gridCol>
                <a:gridCol w="822325">
                  <a:extLst>
                    <a:ext uri="{9D8B030D-6E8A-4147-A177-3AD203B41FA5}">
                      <a16:colId xmlns:a16="http://schemas.microsoft.com/office/drawing/2014/main" val="20004"/>
                    </a:ext>
                  </a:extLst>
                </a:gridCol>
                <a:gridCol w="836613">
                  <a:extLst>
                    <a:ext uri="{9D8B030D-6E8A-4147-A177-3AD203B41FA5}">
                      <a16:colId xmlns:a16="http://schemas.microsoft.com/office/drawing/2014/main" val="20005"/>
                    </a:ext>
                  </a:extLst>
                </a:gridCol>
                <a:gridCol w="822325">
                  <a:extLst>
                    <a:ext uri="{9D8B030D-6E8A-4147-A177-3AD203B41FA5}">
                      <a16:colId xmlns:a16="http://schemas.microsoft.com/office/drawing/2014/main" val="20006"/>
                    </a:ext>
                  </a:extLst>
                </a:gridCol>
                <a:gridCol w="822325">
                  <a:extLst>
                    <a:ext uri="{9D8B030D-6E8A-4147-A177-3AD203B41FA5}">
                      <a16:colId xmlns:a16="http://schemas.microsoft.com/office/drawing/2014/main" val="20007"/>
                    </a:ext>
                  </a:extLst>
                </a:gridCol>
              </a:tblGrid>
              <a:tr h="337238">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1800" dirty="0">
                          <a:solidFill>
                            <a:srgbClr val="000000"/>
                          </a:solidFill>
                        </a:rPr>
                        <a:t>使用年限</a:t>
                      </a:r>
                      <a:endParaRPr lang="zh-CN" altLang="en-US" sz="1800" dirty="0"/>
                    </a:p>
                  </a:txBody>
                  <a:tcPr anchor="ctr">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1</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2</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3</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4</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5</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6</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7</a:t>
                      </a:r>
                      <a:endParaRPr lang="zh-CN" altLang="en-US" sz="1800"/>
                    </a:p>
                  </a:txBody>
                  <a:tcPr anchor="ctr">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1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1800" dirty="0">
                          <a:solidFill>
                            <a:srgbClr val="000000"/>
                          </a:solidFill>
                        </a:rPr>
                        <a:t>年资产消耗成本</a:t>
                      </a:r>
                      <a:endParaRPr lang="zh-CN" altLang="en-US" sz="1800" dirty="0"/>
                    </a:p>
                  </a:txBody>
                  <a:tcPr anchor="ctr">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90</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50</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35</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23</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20</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18</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15</a:t>
                      </a:r>
                      <a:endParaRPr lang="zh-CN" altLang="en-US" sz="1800"/>
                    </a:p>
                  </a:txBody>
                  <a:tcPr anchor="ctr">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74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zh-CN" altLang="en-US" sz="1800" dirty="0">
                          <a:solidFill>
                            <a:srgbClr val="000000"/>
                          </a:solidFill>
                        </a:rPr>
                        <a:t>年运行成本</a:t>
                      </a:r>
                      <a:endParaRPr lang="zh-CN" altLang="en-US" sz="1800" dirty="0"/>
                    </a:p>
                  </a:txBody>
                  <a:tcPr anchor="ctr">
                    <a:lnL w="1270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20</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25</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dirty="0">
                          <a:solidFill>
                            <a:srgbClr val="000000"/>
                          </a:solidFill>
                        </a:rPr>
                        <a:t>30</a:t>
                      </a:r>
                      <a:endParaRPr lang="zh-CN" altLang="en-US" sz="1800"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35</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40</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a:solidFill>
                            <a:srgbClr val="000000"/>
                          </a:solidFill>
                        </a:rPr>
                        <a:t>45</a:t>
                      </a:r>
                      <a:endParaRPr lang="zh-CN" altLang="en-US" sz="18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spcBef>
                          <a:spcPct val="0"/>
                        </a:spcBef>
                        <a:buNone/>
                      </a:pPr>
                      <a:r>
                        <a:rPr lang="en-US" altLang="zh-CN" sz="1800" dirty="0">
                          <a:solidFill>
                            <a:srgbClr val="000000"/>
                          </a:solidFill>
                        </a:rPr>
                        <a:t>60</a:t>
                      </a:r>
                      <a:endParaRPr lang="zh-CN" altLang="en-US" sz="1800" dirty="0"/>
                    </a:p>
                  </a:txBody>
                  <a:tcPr anchor="ctr">
                    <a:lnL w="12700" cap="flat" cmpd="sng">
                      <a:solidFill>
                        <a:schemeClr val="tx1"/>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矩形 2"/>
          <p:cNvSpPr/>
          <p:nvPr/>
        </p:nvSpPr>
        <p:spPr>
          <a:xfrm>
            <a:off x="832056" y="4227934"/>
            <a:ext cx="7268336" cy="523220"/>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a:spcBef>
                <a:spcPct val="0"/>
              </a:spcBef>
            </a:pPr>
            <a:r>
              <a:rPr lang="en-US" altLang="zh-CN" sz="2800" b="1" dirty="0">
                <a:solidFill>
                  <a:srgbClr val="0000FF"/>
                </a:solidFill>
                <a:ea typeface="楷体_GB2312"/>
                <a:cs typeface="楷体_GB2312"/>
              </a:rPr>
              <a:t>A</a:t>
            </a:r>
            <a:r>
              <a:rPr lang="zh-CN" altLang="en-US" sz="2800" b="1" dirty="0">
                <a:solidFill>
                  <a:srgbClr val="0000FF"/>
                </a:solidFill>
                <a:ea typeface="楷体_GB2312"/>
                <a:cs typeface="楷体_GB2312"/>
              </a:rPr>
              <a:t>．</a:t>
            </a:r>
            <a:r>
              <a:rPr lang="en-US" altLang="zh-CN" sz="2800" b="1" dirty="0">
                <a:solidFill>
                  <a:srgbClr val="0000FF"/>
                </a:solidFill>
                <a:ea typeface="楷体_GB2312"/>
                <a:cs typeface="楷体_GB2312"/>
              </a:rPr>
              <a:t>3  </a:t>
            </a:r>
            <a:r>
              <a:rPr lang="zh-CN" altLang="en-US" sz="2800" b="1" dirty="0">
                <a:solidFill>
                  <a:srgbClr val="0000FF"/>
                </a:solidFill>
                <a:ea typeface="楷体_GB2312"/>
                <a:cs typeface="楷体_GB2312"/>
              </a:rPr>
              <a:t>　　    </a:t>
            </a:r>
            <a:r>
              <a:rPr lang="en-US" altLang="zh-CN" sz="2800" b="1" dirty="0">
                <a:solidFill>
                  <a:srgbClr val="0000FF"/>
                </a:solidFill>
                <a:ea typeface="楷体_GB2312"/>
                <a:cs typeface="楷体_GB2312"/>
              </a:rPr>
              <a:t>B</a:t>
            </a:r>
            <a:r>
              <a:rPr lang="zh-CN" altLang="en-US" sz="2800" b="1" dirty="0">
                <a:solidFill>
                  <a:srgbClr val="0000FF"/>
                </a:solidFill>
                <a:ea typeface="楷体_GB2312"/>
                <a:cs typeface="楷体_GB2312"/>
              </a:rPr>
              <a:t>．</a:t>
            </a:r>
            <a:r>
              <a:rPr lang="en-US" altLang="zh-CN" sz="2800" b="1" dirty="0">
                <a:solidFill>
                  <a:srgbClr val="0000FF"/>
                </a:solidFill>
                <a:ea typeface="楷体_GB2312"/>
                <a:cs typeface="楷体_GB2312"/>
              </a:rPr>
              <a:t>4                  C</a:t>
            </a:r>
            <a:r>
              <a:rPr lang="zh-CN" altLang="en-US" sz="2800" b="1" dirty="0">
                <a:solidFill>
                  <a:srgbClr val="0000FF"/>
                </a:solidFill>
                <a:ea typeface="楷体_GB2312"/>
                <a:cs typeface="楷体_GB2312"/>
              </a:rPr>
              <a:t>．</a:t>
            </a:r>
            <a:r>
              <a:rPr lang="en-US" altLang="zh-CN" sz="2800" b="1" dirty="0">
                <a:solidFill>
                  <a:srgbClr val="0000FF"/>
                </a:solidFill>
                <a:ea typeface="楷体_GB2312"/>
                <a:cs typeface="楷体_GB2312"/>
              </a:rPr>
              <a:t>5                 D</a:t>
            </a:r>
            <a:r>
              <a:rPr lang="zh-CN" altLang="en-US" sz="2800" b="1" dirty="0">
                <a:solidFill>
                  <a:srgbClr val="0000FF"/>
                </a:solidFill>
                <a:ea typeface="楷体_GB2312"/>
                <a:cs typeface="楷体_GB2312"/>
              </a:rPr>
              <a:t>．</a:t>
            </a:r>
            <a:r>
              <a:rPr lang="en-US" altLang="zh-CN" sz="2800" b="1" dirty="0">
                <a:solidFill>
                  <a:srgbClr val="0000FF"/>
                </a:solidFill>
                <a:ea typeface="楷体_GB2312"/>
                <a:cs typeface="楷体_GB2312"/>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2008114134834969_2"/>
          <p:cNvPicPr>
            <a:picLocks noChangeAspect="1" noChangeArrowheads="1"/>
          </p:cNvPicPr>
          <p:nvPr/>
        </p:nvPicPr>
        <p:blipFill rotWithShape="1">
          <a:blip r:embed="rId2">
            <a:extLst>
              <a:ext uri="{28A0092B-C50C-407E-A947-70E740481C1C}">
                <a14:useLocalDpi xmlns:a14="http://schemas.microsoft.com/office/drawing/2010/main" val="0"/>
              </a:ext>
            </a:extLst>
          </a:blip>
          <a:srcRect l="4355" t="7061" r="4527"/>
          <a:stretch>
            <a:fillRect/>
          </a:stretch>
        </p:blipFill>
        <p:spPr bwMode="auto">
          <a:xfrm>
            <a:off x="45215" y="681540"/>
            <a:ext cx="5246865" cy="340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86618" y="1513537"/>
            <a:ext cx="4577870" cy="2492990"/>
          </a:xfrm>
          <a:prstGeom prst="rect">
            <a:avLst/>
          </a:prstGeom>
          <a:noFill/>
        </p:spPr>
        <p:txBody>
          <a:bodyPr wrap="square" rtlCol="0">
            <a:spAutoFit/>
          </a:bodyPr>
          <a:lstStyle/>
          <a:p>
            <a:r>
              <a:rPr lang="en-US" altLang="zh-CN" sz="6000" dirty="0">
                <a:solidFill>
                  <a:schemeClr val="tx2">
                    <a:lumMod val="60000"/>
                    <a:lumOff val="40000"/>
                  </a:schemeClr>
                </a:solidFill>
                <a:latin typeface="Cambria Math" panose="02040503050406030204" pitchFamily="18" charset="0"/>
                <a:ea typeface="Cambria Math" panose="02040503050406030204" pitchFamily="18" charset="0"/>
              </a:rPr>
              <a:t>Thank you</a:t>
            </a:r>
          </a:p>
          <a:p>
            <a:endParaRPr lang="en-US" altLang="zh-CN" sz="3200" dirty="0">
              <a:solidFill>
                <a:schemeClr val="tx2">
                  <a:lumMod val="60000"/>
                  <a:lumOff val="40000"/>
                </a:schemeClr>
              </a:solidFill>
              <a:latin typeface="Cambria Math" panose="02040503050406030204" pitchFamily="18" charset="0"/>
              <a:ea typeface="Cambria Math" panose="02040503050406030204" pitchFamily="18" charset="0"/>
            </a:endParaRPr>
          </a:p>
          <a:p>
            <a:endParaRPr lang="en-US" altLang="zh-CN" sz="3200" dirty="0">
              <a:solidFill>
                <a:schemeClr val="tx2">
                  <a:lumMod val="60000"/>
                  <a:lumOff val="40000"/>
                </a:schemeClr>
              </a:solidFill>
              <a:latin typeface="Cambria Math" panose="02040503050406030204" pitchFamily="18" charset="0"/>
              <a:ea typeface="Cambria Math" panose="02040503050406030204" pitchFamily="18" charset="0"/>
            </a:endParaRPr>
          </a:p>
          <a:p>
            <a:r>
              <a:rPr lang="en-US" altLang="zh-CN" sz="3200" dirty="0">
                <a:solidFill>
                  <a:schemeClr val="tx2">
                    <a:lumMod val="60000"/>
                    <a:lumOff val="40000"/>
                  </a:schemeClr>
                </a:solidFill>
                <a:latin typeface="Cambria Math" panose="02040503050406030204" pitchFamily="18" charset="0"/>
                <a:ea typeface="Cambria Math" panose="02040503050406030204" pitchFamily="18" charset="0"/>
              </a:rPr>
              <a:t>pancd2009@163.com</a:t>
            </a:r>
            <a:endParaRPr lang="zh-CN" altLang="en-US" sz="3200" dirty="0">
              <a:solidFill>
                <a:schemeClr val="tx2">
                  <a:lumMod val="60000"/>
                  <a:lumOff val="40000"/>
                </a:schemeClr>
              </a:solidFill>
              <a:latin typeface="Cambria Math"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
          <p:cNvSpPr/>
          <p:nvPr/>
        </p:nvSpPr>
        <p:spPr>
          <a:xfrm>
            <a:off x="6156325" y="0"/>
            <a:ext cx="2987675" cy="2209800"/>
          </a:xfrm>
          <a:prstGeom prst="rect">
            <a:avLst/>
          </a:prstGeom>
          <a:solidFill>
            <a:srgbClr val="7FA6C7">
              <a:lumMod val="60000"/>
              <a:lumOff val="40000"/>
              <a:alpha val="69804"/>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sp>
        <p:nvSpPr>
          <p:cNvPr id="10" name="矩形 4"/>
          <p:cNvSpPr>
            <a:spLocks noChangeArrowheads="1"/>
          </p:cNvSpPr>
          <p:nvPr/>
        </p:nvSpPr>
        <p:spPr bwMode="auto">
          <a:xfrm>
            <a:off x="2312988" y="2209800"/>
            <a:ext cx="6831012" cy="1439863"/>
          </a:xfrm>
          <a:prstGeom prst="rect">
            <a:avLst/>
          </a:prstGeom>
          <a:solidFill>
            <a:srgbClr val="0072C6"/>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lvl="0">
              <a:defRPr/>
            </a:pPr>
            <a:r>
              <a:rPr lang="zh-CN" altLang="en-US" sz="2800" kern="0" dirty="0">
                <a:solidFill>
                  <a:sysClr val="window" lastClr="FFFFFF"/>
                </a:solidFill>
                <a:latin typeface="Arial" panose="020B0604020202020204" pitchFamily="34" charset="0"/>
                <a:ea typeface="方正粗宋简体"/>
                <a:cs typeface="Arial" panose="020B0604020202020204" pitchFamily="34" charset="0"/>
              </a:rPr>
              <a:t>           设备磨损与补偿</a:t>
            </a:r>
          </a:p>
        </p:txBody>
      </p:sp>
      <p:sp>
        <p:nvSpPr>
          <p:cNvPr id="11" name="文本框 4"/>
          <p:cNvSpPr txBox="1">
            <a:spLocks noChangeArrowheads="1"/>
          </p:cNvSpPr>
          <p:nvPr/>
        </p:nvSpPr>
        <p:spPr bwMode="auto">
          <a:xfrm>
            <a:off x="6156325" y="1128713"/>
            <a:ext cx="3095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ea typeface="微软雅黑" panose="020B0503020204020204" pitchFamily="34" charset="-122"/>
              </a:defRPr>
            </a:lvl1pPr>
            <a:lvl2pPr marL="742950" indent="-285750">
              <a:defRPr>
                <a:solidFill>
                  <a:schemeClr val="tx1"/>
                </a:solidFill>
                <a:latin typeface="Franklin Gothic Medium" panose="020B0603020102020204" pitchFamily="34" charset="0"/>
                <a:ea typeface="微软雅黑" panose="020B0503020204020204" pitchFamily="34" charset="-122"/>
              </a:defRPr>
            </a:lvl2pPr>
            <a:lvl3pPr marL="1143000" indent="-228600">
              <a:defRPr>
                <a:solidFill>
                  <a:schemeClr val="tx1"/>
                </a:solidFill>
                <a:latin typeface="Franklin Gothic Medium" panose="020B0603020102020204" pitchFamily="34" charset="0"/>
                <a:ea typeface="微软雅黑" panose="020B0503020204020204" pitchFamily="34" charset="-122"/>
              </a:defRPr>
            </a:lvl3pPr>
            <a:lvl4pPr marL="1600200" indent="-228600">
              <a:defRPr>
                <a:solidFill>
                  <a:schemeClr val="tx1"/>
                </a:solidFill>
                <a:latin typeface="Franklin Gothic Medium" panose="020B0603020102020204" pitchFamily="34" charset="0"/>
                <a:ea typeface="微软雅黑" panose="020B0503020204020204" pitchFamily="34" charset="-122"/>
              </a:defRPr>
            </a:lvl4pPr>
            <a:lvl5pPr marL="2057400" indent="-228600">
              <a:defRPr>
                <a:solidFill>
                  <a:schemeClr val="tx1"/>
                </a:solidFill>
                <a:latin typeface="Franklin Gothic Medium" panose="020B06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ea typeface="微软雅黑" panose="020B0503020204020204" pitchFamily="34"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4000" b="1" i="1" u="none" strike="noStrike" kern="0" cap="none" spc="0" normalizeH="0" baseline="0" noProof="0">
                <a:ln>
                  <a:noFill/>
                </a:ln>
                <a:solidFill>
                  <a:srgbClr val="014C8D"/>
                </a:solidFill>
                <a:effectLst/>
                <a:uLnTx/>
                <a:uFillTx/>
                <a:latin typeface="Adobe Gothic Std B"/>
                <a:ea typeface="Adobe Gothic Std B"/>
                <a:cs typeface="Adobe Gothic Std B"/>
              </a:rPr>
              <a:t>Part 1</a:t>
            </a:r>
            <a:endParaRPr kumimoji="0" lang="zh-CN" altLang="en-US" sz="4000" b="1" i="0" u="none" strike="noStrike" kern="0" cap="none" spc="0" normalizeH="0" baseline="0" noProof="0">
              <a:ln>
                <a:noFill/>
              </a:ln>
              <a:solidFill>
                <a:srgbClr val="014C8D"/>
              </a:solidFill>
              <a:effectLst/>
              <a:uLnTx/>
              <a:uFillTx/>
              <a:latin typeface="Adobe Gothic Std B"/>
              <a:ea typeface="微软雅黑" panose="020B0503020204020204" pitchFamily="34" charset="-122"/>
            </a:endParaRPr>
          </a:p>
        </p:txBody>
      </p:sp>
      <p:sp>
        <p:nvSpPr>
          <p:cNvPr id="12" name="矩形 4"/>
          <p:cNvSpPr/>
          <p:nvPr/>
        </p:nvSpPr>
        <p:spPr>
          <a:xfrm>
            <a:off x="1588" y="3649663"/>
            <a:ext cx="2312987" cy="1493837"/>
          </a:xfrm>
          <a:prstGeom prst="rect">
            <a:avLst/>
          </a:prstGeom>
          <a:solidFill>
            <a:srgbClr val="4BACC6">
              <a:lumMod val="40000"/>
              <a:lumOff val="60000"/>
              <a:alpha val="70000"/>
            </a:srgbClr>
          </a:solidFill>
          <a:ln w="12700" cap="flat" cmpd="sng" algn="ctr">
            <a:noFill/>
            <a:prstDash val="solid"/>
            <a:miter lim="800000"/>
          </a:ln>
          <a:effectLst/>
        </p:spPr>
        <p:txBody>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dirty="0">
              <a:ln>
                <a:noFill/>
              </a:ln>
              <a:solidFill>
                <a:sysClr val="window" lastClr="FFFFFF"/>
              </a:solidFill>
              <a:effectLst/>
              <a:uLnTx/>
              <a:uFillTx/>
              <a:latin typeface="方正粗宋简体"/>
              <a:ea typeface="方正粗宋简体"/>
            </a:endParaRPr>
          </a:p>
        </p:txBody>
      </p:sp>
      <p:pic>
        <p:nvPicPr>
          <p:cNvPr id="13" name="图片 12" descr="bridge.jpg"/>
          <p:cNvPicPr/>
          <p:nvPr/>
        </p:nvPicPr>
        <p:blipFill>
          <a:blip r:embed="rId3"/>
          <a:stretch>
            <a:fillRect/>
          </a:stretch>
        </p:blipFill>
        <p:spPr>
          <a:xfrm>
            <a:off x="0" y="2209800"/>
            <a:ext cx="2314575" cy="14398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6</a:t>
            </a:fld>
            <a:endParaRPr lang="zh-CN" altLang="en-US" dirty="0"/>
          </a:p>
        </p:txBody>
      </p:sp>
      <p:sp>
        <p:nvSpPr>
          <p:cNvPr id="25" name="矩形 2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6"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机械化设备的重要性</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9"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pic>
        <p:nvPicPr>
          <p:cNvPr id="563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195" y="3282950"/>
            <a:ext cx="1400175" cy="1263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文本框 32"/>
          <p:cNvSpPr txBox="1"/>
          <p:nvPr/>
        </p:nvSpPr>
        <p:spPr>
          <a:xfrm>
            <a:off x="409313" y="4432027"/>
            <a:ext cx="1415772" cy="461665"/>
          </a:xfrm>
          <a:prstGeom prst="rect">
            <a:avLst/>
          </a:prstGeom>
          <a:noFill/>
        </p:spPr>
        <p:txBody>
          <a:bodyPr wrap="none" rtlCol="0">
            <a:spAutoFit/>
          </a:bodyPr>
          <a:lstStyle/>
          <a:p>
            <a:r>
              <a:rPr lang="zh-CN" altLang="en-US" sz="2400" dirty="0">
                <a:solidFill>
                  <a:srgbClr val="FF0000"/>
                </a:solidFill>
                <a:latin typeface="黑体" panose="02010609060101010101" pitchFamily="49" charset="-122"/>
                <a:ea typeface="黑体" panose="02010609060101010101" pitchFamily="49" charset="-122"/>
              </a:rPr>
              <a:t>搬砖为例</a:t>
            </a:r>
          </a:p>
        </p:txBody>
      </p:sp>
      <p:pic>
        <p:nvPicPr>
          <p:cNvPr id="56324" name="Picture 4" descr="https://timgsa.baidu.com/timg?image&amp;quality=80&amp;size=b9999_10000&amp;sec=1570776411135&amp;di=963ba3a85362b6a11fcf54af8318b3ac&amp;imgtype=0&amp;src=http%3A%2F%2Fimg2.tuwandata.com%2Fv2%2Fthumb%2Fall%2FY2YwZCw2MDAsNjMsNCwzLDEsLTEsTk9ORSw%3D%2Fu%2Fwww.tuwan.com%2Fuploads%2Fallimg%2F1610%2F24%2F748_161024092616_1.jpg"/>
          <p:cNvPicPr>
            <a:picLocks noChangeAspect="1" noChangeArrowheads="1"/>
          </p:cNvPicPr>
          <p:nvPr/>
        </p:nvPicPr>
        <p:blipFill rotWithShape="1">
          <a:blip r:embed="rId4">
            <a:extLst>
              <a:ext uri="{28A0092B-C50C-407E-A947-70E740481C1C}">
                <a14:useLocalDpi xmlns:a14="http://schemas.microsoft.com/office/drawing/2010/main" val="0"/>
              </a:ext>
            </a:extLst>
          </a:blip>
          <a:srcRect t="13677"/>
          <a:stretch>
            <a:fillRect/>
          </a:stretch>
        </p:blipFill>
        <p:spPr bwMode="auto">
          <a:xfrm>
            <a:off x="2531742" y="1970477"/>
            <a:ext cx="2079028" cy="1096541"/>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rot="5400000" flipV="1">
            <a:off x="1006515" y="3164142"/>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32"/>
          <p:cNvSpPr txBox="1"/>
          <p:nvPr/>
        </p:nvSpPr>
        <p:spPr>
          <a:xfrm>
            <a:off x="2454454" y="1625292"/>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人工</a:t>
            </a:r>
          </a:p>
        </p:txBody>
      </p:sp>
      <p:pic>
        <p:nvPicPr>
          <p:cNvPr id="56326" name="Picture 6" descr="https://timgsa.baidu.com/timg?image&amp;quality=80&amp;size=b9999_10000&amp;sec=1571371198&amp;di=5efca676b4d9e60078102faf347e4107&amp;imgtype=jpg&amp;er=1&amp;src=http%3A%2F%2Fwww.schoolside.net%2Fueditor%2Fphp%2Fupload%2Fimage%2F20150922%2F144285855862358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7653" y="1876368"/>
            <a:ext cx="2194747" cy="119065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32"/>
          <p:cNvSpPr txBox="1"/>
          <p:nvPr/>
        </p:nvSpPr>
        <p:spPr>
          <a:xfrm>
            <a:off x="5177735" y="1779662"/>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木车</a:t>
            </a:r>
          </a:p>
        </p:txBody>
      </p:sp>
      <p:pic>
        <p:nvPicPr>
          <p:cNvPr id="56328" name="Picture 8" descr="https://timgsa.baidu.com/timg?image&amp;quality=80&amp;size=b9999_10000&amp;sec=1570776554095&amp;di=bf2252aca6177bb8649e74c567ad6286&amp;imgtype=0&amp;src=http%3A%2F%2Fp3.so.qhimgs1.com%2Ft012e7319d35321cfb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8708" y="3321309"/>
            <a:ext cx="1767408" cy="1237186"/>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2"/>
          <p:cNvSpPr txBox="1"/>
          <p:nvPr/>
        </p:nvSpPr>
        <p:spPr>
          <a:xfrm>
            <a:off x="3628485" y="4493898"/>
            <a:ext cx="954107" cy="400110"/>
          </a:xfrm>
          <a:prstGeom prst="rect">
            <a:avLst/>
          </a:prstGeom>
          <a:noFill/>
        </p:spPr>
        <p:txBody>
          <a:bodyPr wrap="non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机动车</a:t>
            </a:r>
          </a:p>
        </p:txBody>
      </p:sp>
      <p:pic>
        <p:nvPicPr>
          <p:cNvPr id="56330" name="Picture 10" descr="https://ss1.bdstatic.com/70cFvXSh_Q1YnxGkpoWK1HF6hhy/it/u=1980878275,39808002&amp;fm=15&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3321309"/>
            <a:ext cx="3738187" cy="146478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8"/>
          <a:stretch>
            <a:fillRect/>
          </a:stretch>
        </p:blipFill>
        <p:spPr>
          <a:xfrm>
            <a:off x="241300" y="1635760"/>
            <a:ext cx="2038985" cy="1492885"/>
          </a:xfrm>
          <a:prstGeom prst="rect">
            <a:avLst/>
          </a:prstGeom>
        </p:spPr>
      </p:pic>
      <p:sp>
        <p:nvSpPr>
          <p:cNvPr id="3" name="文本框 32"/>
          <p:cNvSpPr txBox="1"/>
          <p:nvPr/>
        </p:nvSpPr>
        <p:spPr>
          <a:xfrm>
            <a:off x="7524210" y="4340863"/>
            <a:ext cx="1203960" cy="398780"/>
          </a:xfrm>
          <a:prstGeom prst="rect">
            <a:avLst/>
          </a:prstGeom>
          <a:noFill/>
        </p:spPr>
        <p:txBody>
          <a:bodyPr wrap="non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智能建造</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7</a:t>
            </a:fld>
            <a:endParaRPr lang="zh-CN" altLang="en-US" dirty="0"/>
          </a:p>
        </p:txBody>
      </p:sp>
      <p:sp>
        <p:nvSpPr>
          <p:cNvPr id="25" name="矩形 2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6" name="TextBox 25"/>
          <p:cNvSpPr txBox="1"/>
          <p:nvPr/>
        </p:nvSpPr>
        <p:spPr>
          <a:xfrm>
            <a:off x="1857375" y="1019522"/>
            <a:ext cx="7072313" cy="461665"/>
          </a:xfrm>
          <a:prstGeom prst="rect">
            <a:avLst/>
          </a:prstGeom>
          <a:noFill/>
          <a:ln>
            <a:noFill/>
          </a:ln>
        </p:spPr>
        <p:txBody>
          <a:bodyPr>
            <a:spAutoFit/>
          </a:bodyPr>
          <a:lstStyle/>
          <a:p>
            <a:pPr eaLnBrk="1" fontAlgn="auto" hangingPunct="1">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机械化设备的重要性</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9"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pic>
        <p:nvPicPr>
          <p:cNvPr id="563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025402"/>
            <a:ext cx="1837978" cy="1656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文本框 32"/>
          <p:cNvSpPr txBox="1"/>
          <p:nvPr/>
        </p:nvSpPr>
        <p:spPr>
          <a:xfrm>
            <a:off x="285488" y="3946887"/>
            <a:ext cx="1415772" cy="461665"/>
          </a:xfrm>
          <a:prstGeom prst="rect">
            <a:avLst/>
          </a:prstGeom>
          <a:noFill/>
        </p:spPr>
        <p:txBody>
          <a:bodyPr wrap="none" rtlCol="0">
            <a:spAutoFit/>
          </a:bodyPr>
          <a:lstStyle/>
          <a:p>
            <a:r>
              <a:rPr lang="zh-CN" altLang="en-US" sz="2400" dirty="0">
                <a:solidFill>
                  <a:srgbClr val="FF0000"/>
                </a:solidFill>
                <a:latin typeface="黑体" panose="02010609060101010101" pitchFamily="49" charset="-122"/>
                <a:ea typeface="黑体" panose="02010609060101010101" pitchFamily="49" charset="-122"/>
              </a:rPr>
              <a:t>搬砖为例</a:t>
            </a:r>
          </a:p>
        </p:txBody>
      </p:sp>
      <p:sp>
        <p:nvSpPr>
          <p:cNvPr id="23" name="矩形 22"/>
          <p:cNvSpPr/>
          <p:nvPr/>
        </p:nvSpPr>
        <p:spPr>
          <a:xfrm rot="5400000" flipV="1">
            <a:off x="790684" y="3112707"/>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可选过程 20"/>
          <p:cNvSpPr/>
          <p:nvPr/>
        </p:nvSpPr>
        <p:spPr>
          <a:xfrm>
            <a:off x="2339117" y="1848695"/>
            <a:ext cx="5093033" cy="429222"/>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r>
              <a:rPr lang="zh-CN" altLang="en-US" dirty="0">
                <a:latin typeface="黑体" panose="02010609060101010101" pitchFamily="49" charset="-122"/>
                <a:ea typeface="黑体" panose="02010609060101010101" pitchFamily="49" charset="-122"/>
                <a:cs typeface="Arial" panose="020B0604020202020204" pitchFamily="34" charset="0"/>
              </a:rPr>
              <a:t>新工艺、新技术、新机具、新材料的不断涌现</a:t>
            </a:r>
          </a:p>
        </p:txBody>
      </p:sp>
      <p:sp>
        <p:nvSpPr>
          <p:cNvPr id="22" name="流程图: 可选过程 21"/>
          <p:cNvSpPr/>
          <p:nvPr/>
        </p:nvSpPr>
        <p:spPr>
          <a:xfrm>
            <a:off x="2339117" y="2715617"/>
            <a:ext cx="5093033" cy="429222"/>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工程施工：深度上，广度上 </a:t>
            </a:r>
            <a:r>
              <a:rPr lang="zh-CN" altLang="en-US" dirty="0">
                <a:solidFill>
                  <a:srgbClr val="FF0000"/>
                </a:solidFill>
                <a:latin typeface="黑体" panose="02010609060101010101" pitchFamily="49" charset="-122"/>
                <a:ea typeface="黑体" panose="02010609060101010101" pitchFamily="49" charset="-122"/>
                <a:cs typeface="Arial" panose="020B0604020202020204" pitchFamily="34" charset="0"/>
              </a:rPr>
              <a:t>实现了机械化</a:t>
            </a:r>
          </a:p>
        </p:txBody>
      </p:sp>
      <p:sp>
        <p:nvSpPr>
          <p:cNvPr id="24" name="流程图: 可选过程 23"/>
          <p:cNvSpPr/>
          <p:nvPr/>
        </p:nvSpPr>
        <p:spPr>
          <a:xfrm>
            <a:off x="2869825" y="3518199"/>
            <a:ext cx="4031616" cy="429222"/>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机械设备：不可缺少的部分</a:t>
            </a:r>
            <a:endParaRPr lang="zh-CN" altLang="en-US" dirty="0">
              <a:solidFill>
                <a:srgbClr val="FF0000"/>
              </a:solidFill>
              <a:latin typeface="黑体" panose="02010609060101010101" pitchFamily="49" charset="-122"/>
              <a:ea typeface="黑体" panose="02010609060101010101" pitchFamily="49" charset="-122"/>
              <a:cs typeface="Arial" panose="020B0604020202020204" pitchFamily="34" charset="0"/>
            </a:endParaRPr>
          </a:p>
        </p:txBody>
      </p:sp>
      <p:sp>
        <p:nvSpPr>
          <p:cNvPr id="2" name="下箭头 1"/>
          <p:cNvSpPr/>
          <p:nvPr/>
        </p:nvSpPr>
        <p:spPr>
          <a:xfrm>
            <a:off x="4644008" y="2343861"/>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4662232" y="3198035"/>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346" name="Picture 2" descr="https://timgsa.baidu.com/timg?image&amp;quality=80&amp;size=b9999_10000&amp;sec=1570777409658&amp;di=43e98f278b35a90faa649aee9d0e8874&amp;imgtype=0&amp;src=http%3A%2F%2Fpic.51yuansu.com%2Fpic3%2Fcover%2F02%2F14%2F64%2F59ae40715e0de_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172400" y="2020181"/>
            <a:ext cx="508181" cy="1199641"/>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2"/>
          <p:cNvSpPr txBox="1"/>
          <p:nvPr/>
        </p:nvSpPr>
        <p:spPr>
          <a:xfrm>
            <a:off x="7718604" y="3278476"/>
            <a:ext cx="141577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提高效率</a:t>
            </a:r>
          </a:p>
        </p:txBody>
      </p:sp>
      <p:sp>
        <p:nvSpPr>
          <p:cNvPr id="33" name="矩形 32"/>
          <p:cNvSpPr/>
          <p:nvPr/>
        </p:nvSpPr>
        <p:spPr>
          <a:xfrm flipV="1">
            <a:off x="2186940" y="4193592"/>
            <a:ext cx="6822380"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2"/>
          <p:cNvSpPr txBox="1"/>
          <p:nvPr/>
        </p:nvSpPr>
        <p:spPr>
          <a:xfrm>
            <a:off x="3222516" y="4302204"/>
            <a:ext cx="480131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如何实现机械设备的</a:t>
            </a:r>
            <a:r>
              <a:rPr lang="zh-CN" altLang="en-US" sz="2400" dirty="0">
                <a:solidFill>
                  <a:srgbClr val="FF0000"/>
                </a:solidFill>
                <a:latin typeface="黑体" panose="02010609060101010101" pitchFamily="49" charset="-122"/>
                <a:ea typeface="黑体" panose="02010609060101010101" pitchFamily="49" charset="-122"/>
              </a:rPr>
              <a:t>经济合理使用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8</a:t>
            </a:fld>
            <a:endParaRPr lang="zh-CN" altLang="en-US" dirty="0"/>
          </a:p>
        </p:txBody>
      </p:sp>
      <p:sp>
        <p:nvSpPr>
          <p:cNvPr id="25" name="矩形 2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6" name="TextBox 25"/>
          <p:cNvSpPr txBox="1"/>
          <p:nvPr/>
        </p:nvSpPr>
        <p:spPr>
          <a:xfrm>
            <a:off x="1857375" y="1019522"/>
            <a:ext cx="7072313" cy="461665"/>
          </a:xfrm>
          <a:prstGeom prst="rect">
            <a:avLst/>
          </a:prstGeom>
          <a:noFill/>
          <a:ln>
            <a:noFill/>
          </a:ln>
        </p:spPr>
        <p:txBody>
          <a:bodyPr>
            <a:spAutoFit/>
          </a:bodyPr>
          <a:lstStyle/>
          <a:p>
            <a:pPr fontAlgn="auto">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机械化设备的重要性</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9"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0" name="文本框 32"/>
          <p:cNvSpPr txBox="1"/>
          <p:nvPr/>
        </p:nvSpPr>
        <p:spPr>
          <a:xfrm>
            <a:off x="178808" y="4389482"/>
            <a:ext cx="2926080" cy="460375"/>
          </a:xfrm>
          <a:prstGeom prst="rect">
            <a:avLst/>
          </a:prstGeom>
          <a:noFill/>
        </p:spPr>
        <p:txBody>
          <a:bodyPr wrap="none" rtlCol="0">
            <a:spAutoFit/>
          </a:bodyPr>
          <a:lstStyle/>
          <a:p>
            <a:r>
              <a:rPr lang="zh-CN" altLang="en-US" sz="2400" dirty="0">
                <a:solidFill>
                  <a:srgbClr val="FF0000"/>
                </a:solidFill>
                <a:latin typeface="黑体" panose="02010609060101010101" pitchFamily="49" charset="-122"/>
                <a:ea typeface="黑体" panose="02010609060101010101" pitchFamily="49" charset="-122"/>
              </a:rPr>
              <a:t>设备贬值、无法避免</a:t>
            </a:r>
          </a:p>
        </p:txBody>
      </p:sp>
      <p:sp>
        <p:nvSpPr>
          <p:cNvPr id="23" name="矩形 22"/>
          <p:cNvSpPr/>
          <p:nvPr/>
        </p:nvSpPr>
        <p:spPr>
          <a:xfrm rot="5400000" flipV="1">
            <a:off x="1867009" y="3112707"/>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250825" y="1798955"/>
            <a:ext cx="2661920" cy="2564765"/>
          </a:xfrm>
          <a:prstGeom prst="rect">
            <a:avLst/>
          </a:prstGeom>
        </p:spPr>
      </p:pic>
      <p:pic>
        <p:nvPicPr>
          <p:cNvPr id="100" name="图片 99"/>
          <p:cNvPicPr/>
          <p:nvPr/>
        </p:nvPicPr>
        <p:blipFill>
          <a:blip r:embed="rId4"/>
          <a:stretch>
            <a:fillRect/>
          </a:stretch>
        </p:blipFill>
        <p:spPr>
          <a:xfrm>
            <a:off x="5292090" y="2715895"/>
            <a:ext cx="1673225" cy="1113790"/>
          </a:xfrm>
          <a:prstGeom prst="rect">
            <a:avLst/>
          </a:prstGeom>
          <a:noFill/>
          <a:ln w="9525">
            <a:noFill/>
          </a:ln>
        </p:spPr>
      </p:pic>
      <p:sp>
        <p:nvSpPr>
          <p:cNvPr id="9" name="椭圆形标注 8"/>
          <p:cNvSpPr/>
          <p:nvPr/>
        </p:nvSpPr>
        <p:spPr>
          <a:xfrm>
            <a:off x="4119880" y="1995805"/>
            <a:ext cx="975995" cy="791845"/>
          </a:xfrm>
          <a:prstGeom prst="wedgeEllipseCallout">
            <a:avLst>
              <a:gd name="adj1" fmla="val 83249"/>
              <a:gd name="adj2" fmla="val 47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材料老化</a:t>
            </a:r>
          </a:p>
        </p:txBody>
      </p:sp>
      <p:sp>
        <p:nvSpPr>
          <p:cNvPr id="10" name="椭圆形标注 9"/>
          <p:cNvSpPr/>
          <p:nvPr/>
        </p:nvSpPr>
        <p:spPr>
          <a:xfrm>
            <a:off x="3707765" y="3075940"/>
            <a:ext cx="975995" cy="791845"/>
          </a:xfrm>
          <a:prstGeom prst="wedgeEllipseCallout">
            <a:avLst>
              <a:gd name="adj1" fmla="val 123715"/>
              <a:gd name="adj2" fmla="val -17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结构破坏</a:t>
            </a:r>
          </a:p>
        </p:txBody>
      </p:sp>
      <p:sp>
        <p:nvSpPr>
          <p:cNvPr id="11" name="椭圆形标注 10"/>
          <p:cNvSpPr/>
          <p:nvPr/>
        </p:nvSpPr>
        <p:spPr>
          <a:xfrm>
            <a:off x="5796280" y="1689735"/>
            <a:ext cx="975995" cy="791845"/>
          </a:xfrm>
          <a:prstGeom prst="wedgeEllipseCallout">
            <a:avLst>
              <a:gd name="adj1" fmla="val -47137"/>
              <a:gd name="adj2" fmla="val 70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环境侵蚀</a:t>
            </a:r>
          </a:p>
        </p:txBody>
      </p:sp>
      <p:sp>
        <p:nvSpPr>
          <p:cNvPr id="12" name="椭圆形标注 11"/>
          <p:cNvSpPr/>
          <p:nvPr/>
        </p:nvSpPr>
        <p:spPr>
          <a:xfrm>
            <a:off x="7161530" y="2571750"/>
            <a:ext cx="975995" cy="791845"/>
          </a:xfrm>
          <a:prstGeom prst="wedgeEllipseCallout">
            <a:avLst>
              <a:gd name="adj1" fmla="val -95738"/>
              <a:gd name="adj2" fmla="val -2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功能</a:t>
            </a:r>
          </a:p>
          <a:p>
            <a:pPr algn="ctr"/>
            <a:r>
              <a:rPr lang="zh-CN" altLang="en-US"/>
              <a:t>退化</a:t>
            </a:r>
          </a:p>
        </p:txBody>
      </p:sp>
      <p:sp>
        <p:nvSpPr>
          <p:cNvPr id="13" name="椭圆形标注 12"/>
          <p:cNvSpPr/>
          <p:nvPr/>
        </p:nvSpPr>
        <p:spPr>
          <a:xfrm>
            <a:off x="7308215" y="3867785"/>
            <a:ext cx="975995" cy="791845"/>
          </a:xfrm>
          <a:prstGeom prst="wedgeEllipseCallout">
            <a:avLst>
              <a:gd name="adj1" fmla="val -131067"/>
              <a:gd name="adj2" fmla="val -746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新品降价</a:t>
            </a:r>
          </a:p>
        </p:txBody>
      </p:sp>
      <p:sp>
        <p:nvSpPr>
          <p:cNvPr id="14" name="文本框 32"/>
          <p:cNvSpPr txBox="1"/>
          <p:nvPr/>
        </p:nvSpPr>
        <p:spPr>
          <a:xfrm>
            <a:off x="3635748" y="4227557"/>
            <a:ext cx="3230880" cy="398780"/>
          </a:xfrm>
          <a:prstGeom prst="rect">
            <a:avLst/>
          </a:prstGeom>
          <a:noFill/>
        </p:spPr>
        <p:txBody>
          <a:bodyPr wrap="none" rtlCol="0">
            <a:spAutoFit/>
          </a:bodyPr>
          <a:lstStyle/>
          <a:p>
            <a:r>
              <a:rPr lang="zh-CN" altLang="en-US" sz="2000" dirty="0">
                <a:solidFill>
                  <a:schemeClr val="tx1"/>
                </a:solidFill>
                <a:latin typeface="黑体" panose="02010609060101010101" pitchFamily="49" charset="-122"/>
                <a:ea typeface="黑体" panose="02010609060101010101" pitchFamily="49" charset="-122"/>
              </a:rPr>
              <a:t>修不修？换不换？何时换？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5950"/>
            <a:ext cx="9144000" cy="633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2"/>
          <p:cNvSpPr>
            <a:spLocks noGrp="1" noChangeArrowheads="1"/>
          </p:cNvSpPr>
          <p:nvPr>
            <p:ph type="title"/>
          </p:nvPr>
        </p:nvSpPr>
        <p:spPr>
          <a:xfrm>
            <a:off x="250825" y="19089"/>
            <a:ext cx="8642350" cy="583406"/>
          </a:xfrm>
        </p:spPr>
        <p:txBody>
          <a:bodyPr/>
          <a:lstStyle/>
          <a:p>
            <a:pPr algn="l" eaLnBrk="1" hangingPunct="1">
              <a:defRPr/>
            </a:pPr>
            <a:r>
              <a:rPr lang="en-US" altLang="zh-CN" sz="2000" b="1" dirty="0">
                <a:solidFill>
                  <a:schemeClr val="bg1"/>
                </a:solidFill>
                <a:latin typeface="Arial" panose="020B0604020202020204" pitchFamily="34" charset="0"/>
                <a:ea typeface="Arial Unicode MS" panose="020B0604020202020204" pitchFamily="34" charset="-122"/>
                <a:cs typeface="Arial" panose="020B0604020202020204" pitchFamily="34" charset="0"/>
              </a:rPr>
              <a:t>Part 1</a:t>
            </a:r>
            <a:endParaRPr lang="zh-CN" altLang="en-US" sz="2000" b="1" dirty="0">
              <a:solidFill>
                <a:schemeClr val="bg1"/>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 name="矩形 3"/>
          <p:cNvSpPr/>
          <p:nvPr/>
        </p:nvSpPr>
        <p:spPr>
          <a:xfrm>
            <a:off x="0" y="4894008"/>
            <a:ext cx="9138308" cy="249492"/>
          </a:xfrm>
          <a:prstGeom prst="rect">
            <a:avLst/>
          </a:prstGeom>
          <a:gradFill flip="none" rotWithShape="1">
            <a:gsLst>
              <a:gs pos="55000">
                <a:schemeClr val="tx2">
                  <a:alpha val="29000"/>
                </a:schemeClr>
              </a:gs>
              <a:gs pos="100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10064" y="670234"/>
            <a:ext cx="9154065" cy="1084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a:xfrm>
            <a:off x="6963251" y="4869656"/>
            <a:ext cx="2133600" cy="273844"/>
          </a:xfrm>
        </p:spPr>
        <p:txBody>
          <a:bodyPr/>
          <a:lstStyle/>
          <a:p>
            <a:fld id="{0C913308-F349-4B6D-A68A-DD1791B4A57B}" type="slidenum">
              <a:rPr lang="zh-CN" altLang="en-US" smtClean="0"/>
              <a:t>9</a:t>
            </a:fld>
            <a:endParaRPr lang="zh-CN" altLang="en-US" dirty="0"/>
          </a:p>
        </p:txBody>
      </p:sp>
      <p:sp>
        <p:nvSpPr>
          <p:cNvPr id="25" name="矩形 24"/>
          <p:cNvSpPr/>
          <p:nvPr/>
        </p:nvSpPr>
        <p:spPr>
          <a:xfrm>
            <a:off x="285750" y="876647"/>
            <a:ext cx="8643938" cy="714375"/>
          </a:xfrm>
          <a:prstGeom prst="rect">
            <a:avLst/>
          </a:prstGeom>
          <a:solidFill>
            <a:srgbClr val="2E9AF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Franklin Gothic Medium" panose="020B0603020102020204"/>
              <a:ea typeface="微软雅黑" panose="020B0503020204020204" pitchFamily="34" charset="-122"/>
              <a:cs typeface="+mn-cs"/>
            </a:endParaRPr>
          </a:p>
        </p:txBody>
      </p:sp>
      <p:sp>
        <p:nvSpPr>
          <p:cNvPr id="26" name="TextBox 25"/>
          <p:cNvSpPr txBox="1"/>
          <p:nvPr/>
        </p:nvSpPr>
        <p:spPr>
          <a:xfrm>
            <a:off x="1857375" y="1019522"/>
            <a:ext cx="7072313" cy="461665"/>
          </a:xfrm>
          <a:prstGeom prst="rect">
            <a:avLst/>
          </a:prstGeom>
          <a:noFill/>
          <a:ln>
            <a:noFill/>
          </a:ln>
        </p:spPr>
        <p:txBody>
          <a:bodyPr>
            <a:spAutoFit/>
          </a:bodyPr>
          <a:lstStyle/>
          <a:p>
            <a:pPr fontAlgn="auto">
              <a:spcBef>
                <a:spcPts val="0"/>
              </a:spcBef>
              <a:spcAft>
                <a:spcPts val="0"/>
              </a:spcAft>
              <a:defRPr/>
            </a:pP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机械化设备的重要性</a:t>
            </a:r>
            <a:r>
              <a:rPr lang="en-US" altLang="zh-CN"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zh-CN" altLang="en-US" sz="2400" b="1" dirty="0">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pic>
        <p:nvPicPr>
          <p:cNvPr id="29" name="图片 15" descr="bridge6.jpg"/>
          <p:cNvPicPr/>
          <p:nvPr/>
        </p:nvPicPr>
        <p:blipFill>
          <a:blip r:embed="rId2">
            <a:extLst>
              <a:ext uri="{28A0092B-C50C-407E-A947-70E740481C1C}">
                <a14:useLocalDpi xmlns:a14="http://schemas.microsoft.com/office/drawing/2010/main" val="0"/>
              </a:ext>
            </a:extLst>
          </a:blip>
          <a:srcRect b="8089"/>
          <a:stretch>
            <a:fillRect/>
          </a:stretch>
        </p:blipFill>
        <p:spPr bwMode="auto">
          <a:xfrm>
            <a:off x="285750" y="876647"/>
            <a:ext cx="1428750" cy="714375"/>
          </a:xfrm>
          <a:prstGeom prst="rect">
            <a:avLst/>
          </a:prstGeom>
          <a:noFill/>
          <a:ln w="25400" cap="rnd">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
        <p:nvSpPr>
          <p:cNvPr id="20" name="文本框 32"/>
          <p:cNvSpPr txBox="1"/>
          <p:nvPr/>
        </p:nvSpPr>
        <p:spPr>
          <a:xfrm>
            <a:off x="4859393" y="4429487"/>
            <a:ext cx="3611880" cy="368300"/>
          </a:xfrm>
          <a:prstGeom prst="rect">
            <a:avLst/>
          </a:prstGeom>
          <a:noFill/>
        </p:spPr>
        <p:txBody>
          <a:bodyPr wrap="none" rtlCol="0">
            <a:spAutoFit/>
          </a:bodyPr>
          <a:lstStyle/>
          <a:p>
            <a:pPr algn="l"/>
            <a:r>
              <a:rPr lang="zh-CN" altLang="en-US" dirty="0">
                <a:solidFill>
                  <a:srgbClr val="FF0000"/>
                </a:solidFill>
                <a:latin typeface="黑体" panose="02010609060101010101" pitchFamily="49" charset="-122"/>
                <a:ea typeface="黑体" panose="02010609060101010101" pitchFamily="49" charset="-122"/>
              </a:rPr>
              <a:t>如果信念有颜色，那一定是中国红</a:t>
            </a:r>
          </a:p>
        </p:txBody>
      </p:sp>
      <p:pic>
        <p:nvPicPr>
          <p:cNvPr id="2" name="图片 1"/>
          <p:cNvPicPr>
            <a:picLocks noChangeAspect="1"/>
          </p:cNvPicPr>
          <p:nvPr/>
        </p:nvPicPr>
        <p:blipFill>
          <a:blip r:embed="rId3"/>
          <a:stretch>
            <a:fillRect/>
          </a:stretch>
        </p:blipFill>
        <p:spPr>
          <a:xfrm>
            <a:off x="4370070" y="1635760"/>
            <a:ext cx="4784090" cy="1058545"/>
          </a:xfrm>
          <a:prstGeom prst="rect">
            <a:avLst/>
          </a:prstGeom>
        </p:spPr>
      </p:pic>
      <p:pic>
        <p:nvPicPr>
          <p:cNvPr id="101" name="图片 100"/>
          <p:cNvPicPr/>
          <p:nvPr/>
        </p:nvPicPr>
        <p:blipFill>
          <a:blip r:embed="rId4"/>
          <a:stretch>
            <a:fillRect/>
          </a:stretch>
        </p:blipFill>
        <p:spPr>
          <a:xfrm>
            <a:off x="5227320" y="2650490"/>
            <a:ext cx="2915920" cy="1721485"/>
          </a:xfrm>
          <a:prstGeom prst="rect">
            <a:avLst/>
          </a:prstGeom>
          <a:noFill/>
          <a:ln w="9525">
            <a:noFill/>
          </a:ln>
        </p:spPr>
      </p:pic>
      <p:sp>
        <p:nvSpPr>
          <p:cNvPr id="3" name="文本框 32"/>
          <p:cNvSpPr txBox="1"/>
          <p:nvPr/>
        </p:nvSpPr>
        <p:spPr>
          <a:xfrm>
            <a:off x="285488" y="1829162"/>
            <a:ext cx="2926080" cy="460375"/>
          </a:xfrm>
          <a:prstGeom prst="rect">
            <a:avLst/>
          </a:prstGeom>
          <a:noFill/>
        </p:spPr>
        <p:txBody>
          <a:bodyPr wrap="none" rtlCol="0">
            <a:spAutoFit/>
          </a:bodyPr>
          <a:lstStyle/>
          <a:p>
            <a:r>
              <a:rPr lang="zh-CN" altLang="en-US" sz="2400" dirty="0">
                <a:solidFill>
                  <a:schemeClr val="tx1"/>
                </a:solidFill>
                <a:latin typeface="黑体" panose="02010609060101010101" pitchFamily="49" charset="-122"/>
                <a:ea typeface="黑体" panose="02010609060101010101" pitchFamily="49" charset="-122"/>
              </a:rPr>
              <a:t>你换手机的理由是？</a:t>
            </a:r>
          </a:p>
        </p:txBody>
      </p:sp>
      <p:sp>
        <p:nvSpPr>
          <p:cNvPr id="15" name="矩形 14"/>
          <p:cNvSpPr/>
          <p:nvPr/>
        </p:nvSpPr>
        <p:spPr>
          <a:xfrm rot="5400000" flipV="1">
            <a:off x="3131929" y="3184462"/>
            <a:ext cx="2711808" cy="45719"/>
          </a:xfrm>
          <a:prstGeom prst="rect">
            <a:avLst/>
          </a:prstGeom>
          <a:gradFill flip="none" rotWithShape="1">
            <a:gsLst>
              <a:gs pos="98000">
                <a:schemeClr val="bg1"/>
              </a:gs>
              <a:gs pos="52000">
                <a:schemeClr val="tx2">
                  <a:lumMod val="20000"/>
                  <a:lumOff val="80000"/>
                </a:schemeClr>
              </a:gs>
              <a:gs pos="5000">
                <a:schemeClr val="bg1">
                  <a:alpha val="6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32"/>
          <p:cNvSpPr txBox="1"/>
          <p:nvPr/>
        </p:nvSpPr>
        <p:spPr>
          <a:xfrm>
            <a:off x="611505" y="2427605"/>
            <a:ext cx="3279140" cy="46037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A </a:t>
            </a:r>
            <a:r>
              <a:rPr lang="zh-CN" altLang="en-US" sz="2400" dirty="0">
                <a:solidFill>
                  <a:srgbClr val="FF0000"/>
                </a:solidFill>
                <a:latin typeface="黑体" panose="02010609060101010101" pitchFamily="49" charset="-122"/>
                <a:ea typeface="黑体" panose="02010609060101010101" pitchFamily="49" charset="-122"/>
              </a:rPr>
              <a:t>旧手机坏了（不能用）</a:t>
            </a:r>
          </a:p>
        </p:txBody>
      </p:sp>
      <p:sp>
        <p:nvSpPr>
          <p:cNvPr id="16" name="文本框 32"/>
          <p:cNvSpPr txBox="1"/>
          <p:nvPr/>
        </p:nvSpPr>
        <p:spPr>
          <a:xfrm>
            <a:off x="611505" y="2931795"/>
            <a:ext cx="3279140" cy="46037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B </a:t>
            </a:r>
            <a:r>
              <a:rPr lang="zh-CN" altLang="en-US" sz="2400" dirty="0">
                <a:solidFill>
                  <a:srgbClr val="FF0000"/>
                </a:solidFill>
                <a:latin typeface="黑体" panose="02010609060101010101" pitchFamily="49" charset="-122"/>
                <a:ea typeface="黑体" panose="02010609060101010101" pitchFamily="49" charset="-122"/>
              </a:rPr>
              <a:t>旧手机卡、掉电快</a:t>
            </a:r>
          </a:p>
        </p:txBody>
      </p:sp>
      <p:sp>
        <p:nvSpPr>
          <p:cNvPr id="17" name="文本框 32"/>
          <p:cNvSpPr txBox="1"/>
          <p:nvPr/>
        </p:nvSpPr>
        <p:spPr>
          <a:xfrm>
            <a:off x="611505" y="3491865"/>
            <a:ext cx="3279140" cy="46037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C </a:t>
            </a:r>
            <a:r>
              <a:rPr lang="zh-CN" altLang="en-US" sz="2400" dirty="0">
                <a:solidFill>
                  <a:srgbClr val="FF0000"/>
                </a:solidFill>
                <a:latin typeface="黑体" panose="02010609060101010101" pitchFamily="49" charset="-122"/>
                <a:ea typeface="黑体" panose="02010609060101010101" pitchFamily="49" charset="-122"/>
              </a:rPr>
              <a:t>手机降价了</a:t>
            </a:r>
          </a:p>
        </p:txBody>
      </p:sp>
      <p:sp>
        <p:nvSpPr>
          <p:cNvPr id="18" name="文本框 32"/>
          <p:cNvSpPr txBox="1"/>
          <p:nvPr/>
        </p:nvSpPr>
        <p:spPr>
          <a:xfrm>
            <a:off x="611505" y="3996690"/>
            <a:ext cx="3279140" cy="46037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D </a:t>
            </a:r>
            <a:r>
              <a:rPr lang="zh-CN" altLang="en-US" sz="2400" dirty="0">
                <a:solidFill>
                  <a:srgbClr val="FF0000"/>
                </a:solidFill>
                <a:latin typeface="黑体" panose="02010609060101010101" pitchFamily="49" charset="-122"/>
                <a:ea typeface="黑体" panose="02010609060101010101" pitchFamily="49" charset="-122"/>
              </a:rPr>
              <a:t>新手机配置高</a:t>
            </a:r>
          </a:p>
        </p:txBody>
      </p:sp>
      <p:sp>
        <p:nvSpPr>
          <p:cNvPr id="19" name="文本框 32"/>
          <p:cNvSpPr txBox="1"/>
          <p:nvPr/>
        </p:nvSpPr>
        <p:spPr>
          <a:xfrm>
            <a:off x="611505" y="4482465"/>
            <a:ext cx="3279140" cy="46037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rPr>
              <a:t>E </a:t>
            </a:r>
            <a:r>
              <a:rPr lang="zh-CN" altLang="en-US" sz="2400" dirty="0">
                <a:solidFill>
                  <a:srgbClr val="FF0000"/>
                </a:solidFill>
                <a:latin typeface="黑体" panose="02010609060101010101" pitchFamily="49" charset="-122"/>
                <a:ea typeface="黑体" panose="02010609060101010101" pitchFamily="49" charset="-122"/>
              </a:rPr>
              <a:t>其他原因</a:t>
            </a:r>
          </a:p>
        </p:txBody>
      </p:sp>
      <p:pic>
        <p:nvPicPr>
          <p:cNvPr id="21" name="图片 20"/>
          <p:cNvPicPr>
            <a:picLocks noChangeAspect="1"/>
          </p:cNvPicPr>
          <p:nvPr/>
        </p:nvPicPr>
        <p:blipFill>
          <a:blip r:embed="rId5"/>
          <a:stretch>
            <a:fillRect/>
          </a:stretch>
        </p:blipFill>
        <p:spPr>
          <a:xfrm>
            <a:off x="3491865" y="3796030"/>
            <a:ext cx="876935" cy="106299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7ca2474b-3019-49da-8b42-9e98865fdca8"/>
  <p:tag name="COMMONDATA" val="eyJoZGlkIjoiZmFmOTVlOGJkYjBhNTgyZTE1MmYyYjU5ZDYyMjE4YW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35,&quot;width&quot;:96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2448</Words>
  <Application>Microsoft Office PowerPoint</Application>
  <PresentationFormat>全屏显示(16:9)</PresentationFormat>
  <Paragraphs>442</Paragraphs>
  <Slides>48</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1" baseType="lpstr">
      <vt:lpstr>Adobe Gothic Std B</vt:lpstr>
      <vt:lpstr>方正粗宋简体</vt:lpstr>
      <vt:lpstr>黑体</vt:lpstr>
      <vt:lpstr>楷体_GB2312</vt:lpstr>
      <vt:lpstr>微软雅黑</vt:lpstr>
      <vt:lpstr>Arial</vt:lpstr>
      <vt:lpstr>Calibri</vt:lpstr>
      <vt:lpstr>Cambria Math</vt:lpstr>
      <vt:lpstr>Franklin Gothic Medium</vt:lpstr>
      <vt:lpstr>Wingdings</vt:lpstr>
      <vt:lpstr>Office 主题</vt:lpstr>
      <vt:lpstr>Equation.3</vt:lpstr>
      <vt:lpstr>Equation</vt:lpstr>
      <vt:lpstr>PowerPoint 演示文稿</vt:lpstr>
      <vt:lpstr>问题回答</vt:lpstr>
      <vt:lpstr>主要内容                                                                                      </vt:lpstr>
      <vt:lpstr>重点知识提前预览                                                                                      </vt:lpstr>
      <vt:lpstr>PowerPoint 演示文稿</vt:lpstr>
      <vt:lpstr>Part 1</vt:lpstr>
      <vt:lpstr>Part 1</vt:lpstr>
      <vt:lpstr>Part 1</vt:lpstr>
      <vt:lpstr>Part 1</vt:lpstr>
      <vt:lpstr>Part 1</vt:lpstr>
      <vt:lpstr>Part 1</vt:lpstr>
      <vt:lpstr>Part 1</vt:lpstr>
      <vt:lpstr>Part 1</vt:lpstr>
      <vt:lpstr>Part 1</vt:lpstr>
      <vt:lpstr>Part 1</vt:lpstr>
      <vt:lpstr>Part 1</vt:lpstr>
      <vt:lpstr>Part 1</vt:lpstr>
      <vt:lpstr>Part 1</vt:lpstr>
      <vt:lpstr>Part 1</vt:lpstr>
      <vt:lpstr>Part 1</vt:lpstr>
      <vt:lpstr>PowerPoint 演示文稿</vt:lpstr>
      <vt:lpstr>Part 2</vt:lpstr>
      <vt:lpstr>Part 2</vt:lpstr>
      <vt:lpstr>Part 2</vt:lpstr>
      <vt:lpstr>Part 2</vt:lpstr>
      <vt:lpstr>Part 2</vt:lpstr>
      <vt:lpstr>Part 2</vt:lpstr>
      <vt:lpstr>PowerPoint 演示文稿</vt:lpstr>
      <vt:lpstr>Part 3</vt:lpstr>
      <vt:lpstr>Part 3</vt:lpstr>
      <vt:lpstr>Part 3</vt:lpstr>
      <vt:lpstr>Part 3</vt:lpstr>
      <vt:lpstr>Part 3</vt:lpstr>
      <vt:lpstr>Part 3</vt:lpstr>
      <vt:lpstr>Part 3</vt:lpstr>
      <vt:lpstr>Part 3</vt:lpstr>
      <vt:lpstr>Part 3</vt:lpstr>
      <vt:lpstr>Part 3</vt:lpstr>
      <vt:lpstr>Part 3</vt:lpstr>
      <vt:lpstr>Part 3</vt:lpstr>
      <vt:lpstr>Part 3</vt:lpstr>
      <vt:lpstr>Part 3</vt:lpstr>
      <vt:lpstr>Part 3</vt:lpstr>
      <vt:lpstr>Part 3</vt:lpstr>
      <vt:lpstr>PowerPoint 演示文稿</vt:lpstr>
      <vt:lpstr>主要内容                                                                                      </vt:lpstr>
      <vt:lpstr>Part 4</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pcdong</dc:creator>
  <cp:lastModifiedBy>zhang liwen</cp:lastModifiedBy>
  <cp:revision>548</cp:revision>
  <dcterms:created xsi:type="dcterms:W3CDTF">2021-10-25T06:17:00Z</dcterms:created>
  <dcterms:modified xsi:type="dcterms:W3CDTF">2023-02-22T07:51:16Z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2A7008C3E59544D58853325C33564148</vt:lpwstr>
  </property>
  <property fmtid="{D5CDD505-2E9C-101B-9397-08002B2CF9AE}" pid="3" name="KSOProductBuildVer">
    <vt:lpwstr>2052-11.1.0.12598</vt:lpwstr>
  </property>
</Properties>
</file>